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81E69-9C35-430D-8DA6-1AEA25E1074E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5F99C-CC28-48CB-BE95-0567EC4B01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127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Rectangle 2"/>
          <p:cNvSpPr>
            <a:spLocks noGrp="1" noChangeArrowheads="1"/>
          </p:cNvSpPr>
          <p:nvPr>
            <p:ph type="body" sz="quarter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/>
            <a:r>
              <a:rPr lang="en-US" altLang="en-US" b="1" smtClean="0"/>
              <a:t>NECOP Instrumentation</a:t>
            </a:r>
          </a:p>
          <a:p>
            <a:pPr eaLnBrk="1"/>
            <a:r>
              <a:rPr lang="en-US" altLang="en-US" smtClean="0"/>
              <a:t>Each station is built up with Campbell Scientific instrument sensors, solar power system for uninterruptible power supply, measurement and control system and the data logging system. </a:t>
            </a:r>
          </a:p>
        </p:txBody>
      </p:sp>
    </p:spTree>
    <p:extLst>
      <p:ext uri="{BB962C8B-B14F-4D97-AF65-F5344CB8AC3E}">
        <p14:creationId xmlns:p14="http://schemas.microsoft.com/office/powerpoint/2010/main" val="2899919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313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444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6968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812800" y="1803400"/>
            <a:ext cx="10871200" cy="4368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/>
          </p:cNvSpPr>
          <p:nvPr>
            <p:ph type="dt" sz="half" idx="14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4C541E-92DD-4ED5-9B22-D0BD34BEB792}" type="datetime1">
              <a:rPr lang="en-US"/>
              <a:pPr>
                <a:defRPr/>
              </a:pPr>
              <a:t>10/16/2022</a:t>
            </a:fld>
            <a:endParaRPr lang="en-US"/>
          </a:p>
        </p:txBody>
      </p:sp>
      <p:sp>
        <p:nvSpPr>
          <p:cNvPr id="5" name="Rectangle 3"/>
          <p:cNvSpPr>
            <a:spLocks noGrp="1"/>
          </p:cNvSpPr>
          <p:nvPr>
            <p:ph type="ftr" sz="quarter" idx="15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www.carnasrda.com</a:t>
            </a:r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346725C6-B579-4B54-96EF-E8CC46F97FDF}" type="slidenum">
              <a:rPr lang="en-US"/>
              <a:pPr/>
              <a:t>‹#›</a:t>
            </a:fld>
            <a:endParaRPr lang="en-US" sz="1200" b="0">
              <a:solidFill>
                <a:srgbClr val="888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401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229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0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577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972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180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264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122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608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3EA74-94AC-452C-9796-ABF3851355E3}" type="datetimeFigureOut">
              <a:rPr lang="en-US" smtClean="0"/>
              <a:t>10/16/2022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A01DBF-7BD6-4DC4-A167-D35232578C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439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arnasrda.com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" Type="http://schemas.openxmlformats.org/officeDocument/2006/relationships/image" Target="../media/image42.png"/><Relationship Id="rId7" Type="http://schemas.openxmlformats.org/officeDocument/2006/relationships/image" Target="../media/image29.png"/><Relationship Id="rId12" Type="http://schemas.openxmlformats.org/officeDocument/2006/relationships/image" Target="../media/image47.png"/><Relationship Id="rId17" Type="http://schemas.openxmlformats.org/officeDocument/2006/relationships/image" Target="../media/image52.e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1.e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45.png"/><Relationship Id="rId11" Type="http://schemas.openxmlformats.org/officeDocument/2006/relationships/image" Target="../media/image46.png"/><Relationship Id="rId5" Type="http://schemas.openxmlformats.org/officeDocument/2006/relationships/image" Target="../media/image44.png"/><Relationship Id="rId15" Type="http://schemas.openxmlformats.org/officeDocument/2006/relationships/image" Target="../media/image50.png"/><Relationship Id="rId10" Type="http://schemas.openxmlformats.org/officeDocument/2006/relationships/image" Target="../media/image22.png"/><Relationship Id="rId4" Type="http://schemas.openxmlformats.org/officeDocument/2006/relationships/image" Target="../media/image43.png"/><Relationship Id="rId9" Type="http://schemas.openxmlformats.org/officeDocument/2006/relationships/image" Target="../media/image41.png"/><Relationship Id="rId1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arnasrda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Date Placeholder 4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A0F8CCB7-8CFB-4DCD-B43F-379AB673214E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22531" name="Footer Placeholder 5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sp>
        <p:nvSpPr>
          <p:cNvPr id="22532" name="Content Placeholder 9"/>
          <p:cNvSpPr>
            <a:spLocks noGrp="1"/>
          </p:cNvSpPr>
          <p:nvPr>
            <p:ph sz="half" idx="2"/>
          </p:nvPr>
        </p:nvSpPr>
        <p:spPr>
          <a:xfrm>
            <a:off x="5332414" y="1547814"/>
            <a:ext cx="4924425" cy="4010025"/>
          </a:xfrm>
        </p:spPr>
        <p:txBody>
          <a:bodyPr/>
          <a:lstStyle/>
          <a:p>
            <a:pPr>
              <a:spcAft>
                <a:spcPts val="2400"/>
              </a:spcAft>
            </a:pPr>
            <a:r>
              <a:rPr lang="en-US" altLang="en-US" smtClean="0"/>
              <a:t>You may view the air quality over some cities in Nigeria at real time</a:t>
            </a:r>
          </a:p>
          <a:p>
            <a:pPr>
              <a:spcAft>
                <a:spcPts val="2400"/>
              </a:spcAft>
            </a:pPr>
            <a:r>
              <a:rPr lang="en-US" altLang="en-US" smtClean="0"/>
              <a:t>Over 50 sensors over Nigeria</a:t>
            </a:r>
          </a:p>
          <a:p>
            <a:pPr>
              <a:spcAft>
                <a:spcPts val="2400"/>
              </a:spcAft>
            </a:pPr>
            <a:endParaRPr lang="en-US" altLang="en-US" smtClean="0"/>
          </a:p>
          <a:p>
            <a:pPr>
              <a:spcAft>
                <a:spcPts val="2400"/>
              </a:spcAft>
            </a:pPr>
            <a:endParaRPr lang="en-US" altLang="en-US" smtClean="0"/>
          </a:p>
        </p:txBody>
      </p:sp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088" y="107950"/>
            <a:ext cx="2963862" cy="658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rrow: Down 14"/>
          <p:cNvSpPr/>
          <p:nvPr/>
        </p:nvSpPr>
        <p:spPr>
          <a:xfrm>
            <a:off x="10528300" y="1093789"/>
            <a:ext cx="46038" cy="4603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535" name="Title 1"/>
          <p:cNvSpPr>
            <a:spLocks noGrp="1"/>
          </p:cNvSpPr>
          <p:nvPr>
            <p:ph type="title"/>
          </p:nvPr>
        </p:nvSpPr>
        <p:spPr>
          <a:xfrm>
            <a:off x="6581775" y="101600"/>
            <a:ext cx="3943350" cy="801688"/>
          </a:xfrm>
        </p:spPr>
        <p:txBody>
          <a:bodyPr>
            <a:normAutofit fontScale="90000"/>
          </a:bodyPr>
          <a:lstStyle/>
          <a:p>
            <a:pPr algn="r"/>
            <a:r>
              <a:rPr lang="en-US" altLang="en-US" sz="3600"/>
              <a:t>www.purpleair.com </a:t>
            </a:r>
            <a:br>
              <a:rPr lang="en-US" altLang="en-US" sz="3600"/>
            </a:br>
            <a:endParaRPr lang="en-US" altLang="en-US" sz="3600"/>
          </a:p>
        </p:txBody>
      </p:sp>
    </p:spTree>
    <p:extLst>
      <p:ext uri="{BB962C8B-B14F-4D97-AF65-F5344CB8AC3E}">
        <p14:creationId xmlns:p14="http://schemas.microsoft.com/office/powerpoint/2010/main" val="348794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 descr="Footer Placeholder 5"/>
          <p:cNvSpPr txBox="1">
            <a:spLocks/>
          </p:cNvSpPr>
          <p:nvPr/>
        </p:nvSpPr>
        <p:spPr bwMode="auto">
          <a:xfrm>
            <a:off x="4648200" y="6399621"/>
            <a:ext cx="28956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/>
            <a:r>
              <a:rPr lang="en-US" altLang="en-US" sz="1200">
                <a:solidFill>
                  <a:srgbClr val="888888"/>
                </a:solidFill>
              </a:rPr>
              <a:t>www.carnasrda.com</a:t>
            </a:r>
          </a:p>
        </p:txBody>
      </p:sp>
      <p:pic>
        <p:nvPicPr>
          <p:cNvPr id="31746" name="Picture 2" descr="C22_011112_0922UT_1844UT_630nm_slow.mpg">
            <a:hlinkClick r:id="" action="ppaction://media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1" y="3408364"/>
            <a:ext cx="3451225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2" name="Text Box 3" descr="Text Box 4"/>
          <p:cNvSpPr txBox="1">
            <a:spLocks/>
          </p:cNvSpPr>
          <p:nvPr/>
        </p:nvSpPr>
        <p:spPr bwMode="auto">
          <a:xfrm>
            <a:off x="1703388" y="3990976"/>
            <a:ext cx="36004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endParaRPr lang="en-US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eaLnBrk="1"/>
            <a:r>
              <a:rPr lang="en-US" alt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Abuja, Nigeria </a:t>
            </a:r>
          </a:p>
          <a:p>
            <a:pPr eaLnBrk="1"/>
            <a:endParaRPr lang="en-US" altLang="en-US" sz="24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pic>
        <p:nvPicPr>
          <p:cNvPr id="31748" name="Picture 4" descr="C11_050405_GW.mpg">
            <a:hlinkClick r:id="" action="ppaction://media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1" y="-39688"/>
            <a:ext cx="3438525" cy="343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4" name="Text Box 5" descr="Text Box 4"/>
          <p:cNvSpPr txBox="1">
            <a:spLocks/>
          </p:cNvSpPr>
          <p:nvPr/>
        </p:nvSpPr>
        <p:spPr bwMode="auto">
          <a:xfrm>
            <a:off x="1690689" y="174626"/>
            <a:ext cx="31083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 sz="2400" b="1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Some data</a:t>
            </a:r>
          </a:p>
        </p:txBody>
      </p:sp>
      <p:sp>
        <p:nvSpPr>
          <p:cNvPr id="32775" name="Text Box 6" descr="TextBox 1"/>
          <p:cNvSpPr txBox="1">
            <a:spLocks/>
          </p:cNvSpPr>
          <p:nvPr/>
        </p:nvSpPr>
        <p:spPr bwMode="auto">
          <a:xfrm>
            <a:off x="8077200" y="0"/>
            <a:ext cx="2590800" cy="493981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>
              <a:lnSpc>
                <a:spcPct val="90000"/>
              </a:lnSpc>
            </a:pPr>
            <a:r>
              <a:rPr lang="en-US" altLang="en-US" sz="2500"/>
              <a:t>captures the space environment up to 500 km over a radial distance of up to 500 km and gives information about travelling ionospheric disturbances, gravity waves and plasma bubbles among other ionospheric phenomena</a:t>
            </a:r>
          </a:p>
        </p:txBody>
      </p:sp>
      <p:sp>
        <p:nvSpPr>
          <p:cNvPr id="32776" name="Text Box 7" descr="Date Placeholder 4"/>
          <p:cNvSpPr txBox="1">
            <a:spLocks/>
          </p:cNvSpPr>
          <p:nvPr/>
        </p:nvSpPr>
        <p:spPr bwMode="auto">
          <a:xfrm>
            <a:off x="1981200" y="6399621"/>
            <a:ext cx="21336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 sz="1200">
                <a:solidFill>
                  <a:srgbClr val="888888"/>
                </a:solidFill>
              </a:rPr>
              <a:t>14/09/2017</a:t>
            </a:r>
          </a:p>
        </p:txBody>
      </p:sp>
      <p:sp>
        <p:nvSpPr>
          <p:cNvPr id="32777" name="Text Box 8" descr="Slide Number Placeholder 6"/>
          <p:cNvSpPr txBox="1">
            <a:spLocks/>
          </p:cNvSpPr>
          <p:nvPr/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45720" rIns="4572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2D0DC682-9640-470E-A7E0-2C71BF3F6F74}" type="slidenum">
              <a:rPr lang="en-US" altLang="en-US" sz="1200">
                <a:solidFill>
                  <a:srgbClr val="1F497D"/>
                </a:solidFill>
              </a:rPr>
              <a:pPr algn="r" eaLnBrk="1"/>
              <a:t>10</a:t>
            </a:fld>
            <a:endParaRPr lang="en-US" altLang="en-US" sz="1200">
              <a:solidFill>
                <a:srgbClr val="1F497D"/>
              </a:solidFill>
            </a:endParaRPr>
          </a:p>
        </p:txBody>
      </p:sp>
      <p:pic>
        <p:nvPicPr>
          <p:cNvPr id="32778" name="Picture 9" descr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1092201"/>
            <a:ext cx="3090863" cy="325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779" name="Text Box 10" descr="Rectangle 7"/>
          <p:cNvSpPr txBox="1">
            <a:spLocks/>
          </p:cNvSpPr>
          <p:nvPr/>
        </p:nvSpPr>
        <p:spPr bwMode="auto">
          <a:xfrm>
            <a:off x="4662489" y="3181350"/>
            <a:ext cx="276883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/>
              <a:t>Space Research Laboratories</a:t>
            </a:r>
          </a:p>
        </p:txBody>
      </p:sp>
      <p:sp>
        <p:nvSpPr>
          <p:cNvPr id="32780" name="Text Box 11" descr="Rectangle 8"/>
          <p:cNvSpPr txBox="1">
            <a:spLocks/>
          </p:cNvSpPr>
          <p:nvPr/>
        </p:nvSpPr>
        <p:spPr bwMode="auto">
          <a:xfrm>
            <a:off x="4662489" y="3181350"/>
            <a:ext cx="276883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/>
              <a:t>Space Research Laboratories</a:t>
            </a:r>
          </a:p>
        </p:txBody>
      </p:sp>
      <p:sp>
        <p:nvSpPr>
          <p:cNvPr id="32781" name="Text Box 12" descr="Rectangle 11"/>
          <p:cNvSpPr txBox="1">
            <a:spLocks/>
          </p:cNvSpPr>
          <p:nvPr/>
        </p:nvSpPr>
        <p:spPr bwMode="auto">
          <a:xfrm>
            <a:off x="4662489" y="3181350"/>
            <a:ext cx="276883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/>
              <a:t>Space Research Laboratories</a:t>
            </a:r>
          </a:p>
        </p:txBody>
      </p:sp>
      <p:sp>
        <p:nvSpPr>
          <p:cNvPr id="32782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fld id="{25960C50-C68A-4584-AF09-59F632362CC6}" type="slidenum">
              <a:rPr lang="en-US" altLang="en-US">
                <a:solidFill>
                  <a:srgbClr val="888888"/>
                </a:solidFill>
              </a:rPr>
              <a:pPr/>
              <a:t>10</a:t>
            </a:fld>
            <a:endParaRPr lang="en-US" altLang="en-US">
              <a:solidFill>
                <a:srgbClr val="888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46832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 descr="Footer Placeholder 3"/>
          <p:cNvSpPr txBox="1">
            <a:spLocks noChangeArrowheads="1"/>
          </p:cNvSpPr>
          <p:nvPr/>
        </p:nvSpPr>
        <p:spPr bwMode="auto">
          <a:xfrm>
            <a:off x="4648200" y="6399621"/>
            <a:ext cx="2895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/>
            <a:r>
              <a:rPr lang="en-US" altLang="en-US" sz="1200">
                <a:solidFill>
                  <a:srgbClr val="888888"/>
                </a:solidFill>
              </a:rPr>
              <a:t>www.carnasrda.com</a:t>
            </a:r>
          </a:p>
        </p:txBody>
      </p:sp>
      <p:pic>
        <p:nvPicPr>
          <p:cNvPr id="33795" name="Picture 2" descr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850" y="1082675"/>
            <a:ext cx="2667000" cy="384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tangle 3" descr="Title 1"/>
          <p:cNvSpPr>
            <a:spLocks noGrp="1" noChangeArrowheads="1"/>
          </p:cNvSpPr>
          <p:nvPr>
            <p:ph type="title"/>
          </p:nvPr>
        </p:nvSpPr>
        <p:spPr>
          <a:xfrm>
            <a:off x="1536700" y="76200"/>
            <a:ext cx="8382000" cy="914400"/>
          </a:xfrm>
          <a:gradFill rotWithShape="0">
            <a:gsLst>
              <a:gs pos="0">
                <a:srgbClr val="FFA5A3"/>
              </a:gs>
              <a:gs pos="100000">
                <a:srgbClr val="D1403C"/>
              </a:gs>
            </a:gsLst>
            <a:lin ang="5400000"/>
          </a:gradFill>
          <a:ln w="12700">
            <a:solidFill>
              <a:srgbClr val="BE4B48"/>
            </a:solidFill>
            <a:round/>
            <a:headEnd/>
            <a:tailEnd/>
          </a:ln>
          <a:effectLst>
            <a:outerShdw blurRad="38100" dist="23000" dir="5400000" algn="ctr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indent="53975">
              <a:defRPr/>
            </a:pPr>
            <a:r>
              <a:rPr lang="x-none" altLang="x-none" sz="3000" b="1">
                <a:solidFill>
                  <a:srgbClr val="FFFFFF"/>
                </a:solidFill>
                <a:latin typeface="Aharoni" charset="0"/>
                <a:ea typeface="Aharoni" charset="0"/>
                <a:cs typeface="Aharoni" charset="0"/>
                <a:sym typeface="Aharoni" charset="0"/>
              </a:rPr>
              <a:t>Equipment: Fabry-Perot Interferometer (FPI)</a:t>
            </a:r>
          </a:p>
        </p:txBody>
      </p:sp>
      <p:sp>
        <p:nvSpPr>
          <p:cNvPr id="32772" name="Rectangle 4" descr="Rectangle 9"/>
          <p:cNvSpPr>
            <a:spLocks/>
          </p:cNvSpPr>
          <p:nvPr/>
        </p:nvSpPr>
        <p:spPr bwMode="auto">
          <a:xfrm>
            <a:off x="1585914" y="1074738"/>
            <a:ext cx="5500687" cy="469900"/>
          </a:xfrm>
          <a:prstGeom prst="rect">
            <a:avLst/>
          </a:prstGeom>
          <a:gradFill rotWithShape="0">
            <a:gsLst>
              <a:gs pos="0">
                <a:srgbClr val="FFE6E6"/>
              </a:gs>
              <a:gs pos="65001">
                <a:srgbClr val="FFBFBE"/>
              </a:gs>
              <a:gs pos="100000">
                <a:srgbClr val="FFA5A3"/>
              </a:gs>
            </a:gsLst>
            <a:lin ang="5400000"/>
          </a:gradFill>
          <a:ln w="9525">
            <a:solidFill>
              <a:srgbClr val="BE4B48"/>
            </a:solidFill>
            <a:round/>
            <a:headEnd/>
            <a:tailEnd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</p:spPr>
        <p:txBody>
          <a:bodyPr lIns="45720" rIns="45720">
            <a:spAutoFit/>
          </a:bodyPr>
          <a:lstStyle/>
          <a:p>
            <a:pPr algn="just" eaLnBrk="1">
              <a:defRPr/>
            </a:pPr>
            <a:r>
              <a:rPr lang="x-none" altLang="x-none" sz="2400" b="1">
                <a:latin typeface="Aharoni" charset="0"/>
                <a:ea typeface="Aharoni" charset="0"/>
                <a:cs typeface="Aharoni" charset="0"/>
                <a:sym typeface="Aharoni" charset="0"/>
              </a:rPr>
              <a:t>Installed November 2015</a:t>
            </a:r>
          </a:p>
        </p:txBody>
      </p:sp>
      <p:pic>
        <p:nvPicPr>
          <p:cNvPr id="33798" name="Picture 6" descr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1" y="1600200"/>
            <a:ext cx="2087563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Rectangle 7" descr="Rectangle 9"/>
          <p:cNvSpPr>
            <a:spLocks/>
          </p:cNvSpPr>
          <p:nvPr/>
        </p:nvSpPr>
        <p:spPr bwMode="auto">
          <a:xfrm>
            <a:off x="1600200" y="4648200"/>
            <a:ext cx="1447800" cy="1631216"/>
          </a:xfrm>
          <a:prstGeom prst="rect">
            <a:avLst/>
          </a:prstGeom>
          <a:gradFill rotWithShape="0">
            <a:gsLst>
              <a:gs pos="0">
                <a:srgbClr val="FFE6E6"/>
              </a:gs>
              <a:gs pos="65001">
                <a:srgbClr val="FFBFBE"/>
              </a:gs>
              <a:gs pos="100000">
                <a:srgbClr val="FFA5A3"/>
              </a:gs>
            </a:gsLst>
            <a:lin ang="5400000"/>
          </a:gradFill>
          <a:ln w="9525">
            <a:solidFill>
              <a:srgbClr val="BE4B48"/>
            </a:solidFill>
            <a:round/>
            <a:headEnd/>
            <a:tailEnd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9pPr>
          </a:lstStyle>
          <a:p>
            <a:pPr algn="ctr" eaLnBrk="1">
              <a:defRPr/>
            </a:pPr>
            <a:r>
              <a:rPr lang="x-none" altLang="x-none" sz="2000" b="1">
                <a:latin typeface="Aharoni" charset="0"/>
                <a:ea typeface="Aharoni" charset="0"/>
                <a:cs typeface="Aharoni" charset="0"/>
                <a:sym typeface="Aharoni" charset="0"/>
              </a:rPr>
              <a:t>PI: </a:t>
            </a:r>
          </a:p>
          <a:p>
            <a:pPr algn="ctr" eaLnBrk="1">
              <a:defRPr/>
            </a:pPr>
            <a:r>
              <a:rPr lang="x-none" altLang="x-none" sz="2000" b="1">
                <a:latin typeface="Aharoni" charset="0"/>
                <a:ea typeface="Aharoni" charset="0"/>
                <a:cs typeface="Aharoni" charset="0"/>
                <a:sym typeface="Aharoni" charset="0"/>
              </a:rPr>
              <a:t>Dr Qian Wu</a:t>
            </a:r>
          </a:p>
          <a:p>
            <a:pPr algn="ctr" eaLnBrk="1">
              <a:defRPr/>
            </a:pPr>
            <a:endParaRPr lang="x-none" altLang="x-none" sz="2000" b="1">
              <a:latin typeface="Aharoni" charset="0"/>
              <a:ea typeface="Aharoni" charset="0"/>
              <a:cs typeface="Aharoni" charset="0"/>
              <a:sym typeface="Aharoni" charset="0"/>
            </a:endParaRPr>
          </a:p>
          <a:p>
            <a:pPr algn="ctr" eaLnBrk="1">
              <a:defRPr/>
            </a:pPr>
            <a:endParaRPr lang="x-none" altLang="x-none" sz="2000" b="1">
              <a:latin typeface="Aharoni" charset="0"/>
              <a:ea typeface="Aharoni" charset="0"/>
              <a:cs typeface="Aharoni" charset="0"/>
              <a:sym typeface="Aharoni" charset="0"/>
            </a:endParaRPr>
          </a:p>
        </p:txBody>
      </p:sp>
      <p:pic>
        <p:nvPicPr>
          <p:cNvPr id="33800" name="Picture 8" descr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701" y="2743200"/>
            <a:ext cx="2601913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1" name="Picture 9" descr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951" y="4287839"/>
            <a:ext cx="1700213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8" name="Rectangle 10" descr="Rectangle 13"/>
          <p:cNvSpPr>
            <a:spLocks/>
          </p:cNvSpPr>
          <p:nvPr/>
        </p:nvSpPr>
        <p:spPr bwMode="auto">
          <a:xfrm>
            <a:off x="8520114" y="6067426"/>
            <a:ext cx="1385887" cy="709613"/>
          </a:xfrm>
          <a:prstGeom prst="rect">
            <a:avLst/>
          </a:prstGeom>
          <a:gradFill rotWithShape="0">
            <a:gsLst>
              <a:gs pos="0">
                <a:srgbClr val="FFE6E6"/>
              </a:gs>
              <a:gs pos="65001">
                <a:srgbClr val="FFBFBE"/>
              </a:gs>
              <a:gs pos="100000">
                <a:srgbClr val="FFA5A3"/>
              </a:gs>
            </a:gsLst>
            <a:lin ang="5400000"/>
          </a:gradFill>
          <a:ln w="9525">
            <a:solidFill>
              <a:srgbClr val="BE4B48"/>
            </a:solidFill>
            <a:round/>
            <a:headEnd/>
            <a:tailEnd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</p:spPr>
        <p:txBody>
          <a:bodyPr lIns="45720" rIns="45720">
            <a:spAutoFit/>
          </a:bodyPr>
          <a:lstStyle/>
          <a:p>
            <a:pPr algn="just" eaLnBrk="1">
              <a:defRPr/>
            </a:pPr>
            <a:r>
              <a:rPr lang="x-none" altLang="x-none" sz="2000" b="1">
                <a:latin typeface="Aharoni" charset="0"/>
                <a:ea typeface="Aharoni" charset="0"/>
                <a:cs typeface="Aharoni" charset="0"/>
                <a:sym typeface="Aharoni" charset="0"/>
              </a:rPr>
              <a:t>Cloud detector</a:t>
            </a:r>
          </a:p>
        </p:txBody>
      </p:sp>
      <p:pic>
        <p:nvPicPr>
          <p:cNvPr id="33803" name="Picture 11" descr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25" y="1604963"/>
            <a:ext cx="40640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4" name="Text Box 14" descr="Date Placeholder 2"/>
          <p:cNvSpPr txBox="1">
            <a:spLocks noChangeArrowheads="1"/>
          </p:cNvSpPr>
          <p:nvPr/>
        </p:nvSpPr>
        <p:spPr bwMode="auto">
          <a:xfrm>
            <a:off x="1981200" y="6399621"/>
            <a:ext cx="2133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 sz="1200">
                <a:solidFill>
                  <a:srgbClr val="888888"/>
                </a:solidFill>
              </a:rPr>
              <a:t>14/09/2017</a:t>
            </a:r>
          </a:p>
        </p:txBody>
      </p:sp>
      <p:sp>
        <p:nvSpPr>
          <p:cNvPr id="33805" name="Text Box 15"/>
          <p:cNvSpPr txBox="1">
            <a:spLocks noChangeArrowheads="1"/>
          </p:cNvSpPr>
          <p:nvPr/>
        </p:nvSpPr>
        <p:spPr bwMode="auto">
          <a:xfrm>
            <a:off x="9935724" y="6399621"/>
            <a:ext cx="2750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26D42964-D914-4445-859B-BF3BE4241935}" type="slidenum">
              <a:rPr lang="en-US" altLang="en-US" sz="1200">
                <a:solidFill>
                  <a:srgbClr val="888888"/>
                </a:solidFill>
              </a:rPr>
              <a:pPr algn="r" eaLnBrk="1"/>
              <a:t>11</a:t>
            </a:fld>
            <a:endParaRPr lang="en-US" altLang="en-US" sz="1200">
              <a:solidFill>
                <a:srgbClr val="888888"/>
              </a:solidFill>
            </a:endParaRPr>
          </a:p>
        </p:txBody>
      </p:sp>
      <p:sp>
        <p:nvSpPr>
          <p:cNvPr id="3380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fld id="{6D360A63-F53F-460A-8B21-245F6F1041F0}" type="slidenum">
              <a:rPr lang="en-US" altLang="en-US">
                <a:solidFill>
                  <a:srgbClr val="888888"/>
                </a:solidFill>
              </a:rPr>
              <a:pPr/>
              <a:t>11</a:t>
            </a:fld>
            <a:endParaRPr lang="en-US" altLang="en-US">
              <a:solidFill>
                <a:srgbClr val="888888"/>
              </a:solidFill>
            </a:endParaRPr>
          </a:p>
        </p:txBody>
      </p:sp>
      <p:pic>
        <p:nvPicPr>
          <p:cNvPr id="33807" name="Picture 5" descr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038" y="2717800"/>
            <a:ext cx="26733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8" name="Footer Placeholder 2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3048000" y="6362701"/>
            <a:ext cx="6781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None/>
            </a:pPr>
            <a:r>
              <a:rPr lang="en-GB" altLang="en-US" sz="2000">
                <a:solidFill>
                  <a:srgbClr val="898989"/>
                </a:solidFill>
              </a:rPr>
              <a:t>www.carnasrda.com</a:t>
            </a:r>
            <a:endParaRPr lang="en-US" altLang="en-US" sz="2000">
              <a:solidFill>
                <a:srgbClr val="898989"/>
              </a:solidFill>
            </a:endParaRPr>
          </a:p>
        </p:txBody>
      </p:sp>
      <p:pic>
        <p:nvPicPr>
          <p:cNvPr id="33809" name="Picture 13" descr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930900"/>
            <a:ext cx="1371600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0" name="Rectangle 12" descr="Rectangle 15"/>
          <p:cNvSpPr>
            <a:spLocks/>
          </p:cNvSpPr>
          <p:nvPr/>
        </p:nvSpPr>
        <p:spPr bwMode="auto">
          <a:xfrm>
            <a:off x="1600200" y="6073776"/>
            <a:ext cx="5486400" cy="836613"/>
          </a:xfrm>
          <a:prstGeom prst="rect">
            <a:avLst/>
          </a:prstGeom>
          <a:gradFill rotWithShape="0">
            <a:gsLst>
              <a:gs pos="0">
                <a:srgbClr val="FFE6E6"/>
              </a:gs>
              <a:gs pos="65001">
                <a:srgbClr val="FFBFBE"/>
              </a:gs>
              <a:gs pos="100000">
                <a:srgbClr val="FFA5A3"/>
              </a:gs>
            </a:gsLst>
            <a:lin ang="5400000"/>
          </a:gradFill>
          <a:ln w="9525">
            <a:solidFill>
              <a:srgbClr val="BE4B48"/>
            </a:solidFill>
            <a:round/>
            <a:headEnd/>
            <a:tailEnd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</p:spPr>
        <p:txBody>
          <a:bodyPr lIns="45720" rIns="45720">
            <a:spAutoFit/>
          </a:bodyPr>
          <a:lstStyle/>
          <a:p>
            <a:pPr algn="just" eaLnBrk="1">
              <a:defRPr/>
            </a:pPr>
            <a:r>
              <a:rPr lang="x-none" altLang="x-none" sz="2400" b="1">
                <a:latin typeface="Aharoni" charset="0"/>
                <a:ea typeface="Aharoni" charset="0"/>
                <a:cs typeface="Aharoni" charset="0"/>
                <a:sym typeface="Aharoni" charset="0"/>
              </a:rPr>
              <a:t>National Center for Atmospheric Research, Boulder, USA</a:t>
            </a:r>
          </a:p>
        </p:txBody>
      </p:sp>
    </p:spTree>
    <p:extLst>
      <p:ext uri="{BB962C8B-B14F-4D97-AF65-F5344CB8AC3E}">
        <p14:creationId xmlns:p14="http://schemas.microsoft.com/office/powerpoint/2010/main" val="3268338559"/>
      </p:ext>
    </p:extLst>
  </p:cSld>
  <p:clrMapOvr>
    <a:masterClrMapping/>
  </p:clrMapOvr>
  <p:transition spd="slow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 descr="Footer Placeholder 3"/>
          <p:cNvSpPr txBox="1">
            <a:spLocks noChangeArrowheads="1"/>
          </p:cNvSpPr>
          <p:nvPr/>
        </p:nvSpPr>
        <p:spPr bwMode="auto">
          <a:xfrm>
            <a:off x="4648200" y="6399621"/>
            <a:ext cx="2895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/>
            <a:r>
              <a:rPr lang="en-US" altLang="en-US" sz="1200">
                <a:solidFill>
                  <a:srgbClr val="888888"/>
                </a:solidFill>
              </a:rPr>
              <a:t>www.carnasrda.com</a:t>
            </a:r>
          </a:p>
        </p:txBody>
      </p:sp>
      <p:sp>
        <p:nvSpPr>
          <p:cNvPr id="33794" name="Rectangle 2" descr="Title 1"/>
          <p:cNvSpPr>
            <a:spLocks noGrp="1" noChangeArrowheads="1"/>
          </p:cNvSpPr>
          <p:nvPr>
            <p:ph type="title"/>
          </p:nvPr>
        </p:nvSpPr>
        <p:spPr>
          <a:xfrm>
            <a:off x="1536700" y="76200"/>
            <a:ext cx="8382000" cy="914400"/>
          </a:xfrm>
          <a:gradFill rotWithShape="0">
            <a:gsLst>
              <a:gs pos="0">
                <a:srgbClr val="FFA5A3"/>
              </a:gs>
              <a:gs pos="100000">
                <a:srgbClr val="D1403C"/>
              </a:gs>
            </a:gsLst>
            <a:lin ang="5400000"/>
          </a:gradFill>
          <a:ln w="12700">
            <a:solidFill>
              <a:srgbClr val="BE4B48"/>
            </a:solidFill>
            <a:round/>
            <a:headEnd/>
            <a:tailEnd/>
          </a:ln>
          <a:effectLst>
            <a:outerShdw blurRad="38100" dist="23000" dir="5400000" algn="ctr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indent="53975">
              <a:defRPr/>
            </a:pPr>
            <a:r>
              <a:rPr lang="x-none" altLang="x-none" sz="3200" b="1">
                <a:solidFill>
                  <a:srgbClr val="FFFFFF"/>
                </a:solidFill>
                <a:latin typeface="Aharoni" charset="0"/>
                <a:ea typeface="Aharoni" charset="0"/>
                <a:cs typeface="Aharoni" charset="0"/>
                <a:sym typeface="Aharoni" charset="0"/>
              </a:rPr>
              <a:t>Equipment: Magnetometers</a:t>
            </a:r>
          </a:p>
        </p:txBody>
      </p:sp>
      <p:pic>
        <p:nvPicPr>
          <p:cNvPr id="34820" name="Picture 3" descr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990600"/>
            <a:ext cx="2381250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4" descr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1066800"/>
            <a:ext cx="2235200" cy="297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2" name="Text Box 5" descr="TextBox 8"/>
          <p:cNvSpPr txBox="1">
            <a:spLocks noChangeArrowheads="1"/>
          </p:cNvSpPr>
          <p:nvPr/>
        </p:nvSpPr>
        <p:spPr bwMode="auto">
          <a:xfrm>
            <a:off x="1828800" y="3962400"/>
            <a:ext cx="14478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 sz="2800" b="1">
                <a:solidFill>
                  <a:srgbClr val="FF0000"/>
                </a:solidFill>
                <a:latin typeface="Aharoni" charset="0"/>
                <a:sym typeface="Aharoni" charset="0"/>
              </a:rPr>
              <a:t>AMBER</a:t>
            </a:r>
          </a:p>
        </p:txBody>
      </p:sp>
      <p:sp>
        <p:nvSpPr>
          <p:cNvPr id="34823" name="Text Box 6" descr="TextBox 9"/>
          <p:cNvSpPr txBox="1">
            <a:spLocks noChangeArrowheads="1"/>
          </p:cNvSpPr>
          <p:nvPr/>
        </p:nvSpPr>
        <p:spPr bwMode="auto">
          <a:xfrm>
            <a:off x="7848600" y="4114800"/>
            <a:ext cx="19050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 sz="2800" b="1">
                <a:solidFill>
                  <a:srgbClr val="FF0000"/>
                </a:solidFill>
                <a:latin typeface="Aharoni" charset="0"/>
                <a:sym typeface="Aharoni" charset="0"/>
              </a:rPr>
              <a:t>MAGDAS</a:t>
            </a:r>
          </a:p>
        </p:txBody>
      </p:sp>
      <p:pic>
        <p:nvPicPr>
          <p:cNvPr id="34824" name="Picture 7" descr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938" y="2371726"/>
            <a:ext cx="18224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8" descr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538" y="2362201"/>
            <a:ext cx="20066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Picture 9" descr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513" y="4276726"/>
            <a:ext cx="243840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2" name="Rectangle 10" descr="Rectangle 9"/>
          <p:cNvSpPr>
            <a:spLocks/>
          </p:cNvSpPr>
          <p:nvPr/>
        </p:nvSpPr>
        <p:spPr bwMode="auto">
          <a:xfrm>
            <a:off x="3865563" y="1066801"/>
            <a:ext cx="3505200" cy="1204913"/>
          </a:xfrm>
          <a:prstGeom prst="rect">
            <a:avLst/>
          </a:prstGeom>
          <a:gradFill rotWithShape="0">
            <a:gsLst>
              <a:gs pos="0">
                <a:srgbClr val="FFE6E6"/>
              </a:gs>
              <a:gs pos="65001">
                <a:srgbClr val="FFBFBE"/>
              </a:gs>
              <a:gs pos="100000">
                <a:srgbClr val="FFA5A3"/>
              </a:gs>
            </a:gsLst>
            <a:lin ang="5400000"/>
          </a:gradFill>
          <a:ln w="9525">
            <a:solidFill>
              <a:srgbClr val="BE4B48"/>
            </a:solidFill>
            <a:round/>
            <a:headEnd/>
            <a:tailEnd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</p:spPr>
        <p:txBody>
          <a:bodyPr lIns="45720" rIns="45720">
            <a:spAutoFit/>
          </a:bodyPr>
          <a:lstStyle/>
          <a:p>
            <a:pPr algn="just" eaLnBrk="1">
              <a:defRPr/>
            </a:pPr>
            <a:r>
              <a:rPr lang="x-none" altLang="x-none" sz="2400" b="1">
                <a:solidFill>
                  <a:srgbClr val="C00000"/>
                </a:solidFill>
                <a:latin typeface="Aharoni" charset="0"/>
                <a:ea typeface="Aharoni" charset="0"/>
                <a:cs typeface="Aharoni" charset="0"/>
                <a:sym typeface="Aharoni" charset="0"/>
              </a:rPr>
              <a:t>Relocated Sept. 2015 from the Advanced Computation Lab</a:t>
            </a:r>
          </a:p>
        </p:txBody>
      </p:sp>
      <p:sp>
        <p:nvSpPr>
          <p:cNvPr id="33803" name="Rectangle 11" descr="Rectangle 9"/>
          <p:cNvSpPr>
            <a:spLocks/>
          </p:cNvSpPr>
          <p:nvPr/>
        </p:nvSpPr>
        <p:spPr bwMode="auto">
          <a:xfrm>
            <a:off x="1524000" y="4800601"/>
            <a:ext cx="2590800" cy="1928813"/>
          </a:xfrm>
          <a:prstGeom prst="rect">
            <a:avLst/>
          </a:prstGeom>
          <a:gradFill rotWithShape="0">
            <a:gsLst>
              <a:gs pos="0">
                <a:srgbClr val="FFE6E6"/>
              </a:gs>
              <a:gs pos="65001">
                <a:srgbClr val="FFBFBE"/>
              </a:gs>
              <a:gs pos="100000">
                <a:srgbClr val="FFA5A3"/>
              </a:gs>
            </a:gsLst>
            <a:lin ang="5400000"/>
          </a:gradFill>
          <a:ln w="9525">
            <a:solidFill>
              <a:srgbClr val="BE4B48"/>
            </a:solidFill>
            <a:round/>
            <a:headEnd/>
            <a:tailEnd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</p:spPr>
        <p:txBody>
          <a:bodyPr lIns="45720" rIns="45720">
            <a:spAutoFit/>
          </a:bodyPr>
          <a:lstStyle/>
          <a:p>
            <a:pPr eaLnBrk="1">
              <a:defRPr/>
            </a:pPr>
            <a:r>
              <a:rPr lang="x-none" altLang="x-none" sz="2000" b="1">
                <a:solidFill>
                  <a:srgbClr val="FF0000"/>
                </a:solidFill>
                <a:latin typeface="Aharoni" charset="0"/>
                <a:ea typeface="Aharoni" charset="0"/>
                <a:cs typeface="Aharoni" charset="0"/>
                <a:sym typeface="Aharoni" charset="0"/>
              </a:rPr>
              <a:t>PI: DR ENDAWOKE YIZENGAW Institute for Scientific Research, Boston College,</a:t>
            </a:r>
          </a:p>
          <a:p>
            <a:pPr eaLnBrk="1">
              <a:defRPr/>
            </a:pPr>
            <a:r>
              <a:rPr lang="x-none" altLang="x-none" sz="2000" b="1">
                <a:solidFill>
                  <a:srgbClr val="FF0000"/>
                </a:solidFill>
                <a:latin typeface="Aharoni" charset="0"/>
                <a:ea typeface="Aharoni" charset="0"/>
                <a:cs typeface="Aharoni" charset="0"/>
                <a:sym typeface="Aharoni" charset="0"/>
              </a:rPr>
              <a:t> USA </a:t>
            </a:r>
          </a:p>
        </p:txBody>
      </p:sp>
      <p:sp>
        <p:nvSpPr>
          <p:cNvPr id="33804" name="Rectangle 12" descr="Rectangle 9"/>
          <p:cNvSpPr>
            <a:spLocks/>
          </p:cNvSpPr>
          <p:nvPr/>
        </p:nvSpPr>
        <p:spPr bwMode="auto">
          <a:xfrm>
            <a:off x="6629400" y="4800600"/>
            <a:ext cx="3200400" cy="1938992"/>
          </a:xfrm>
          <a:prstGeom prst="rect">
            <a:avLst/>
          </a:prstGeom>
          <a:gradFill rotWithShape="0">
            <a:gsLst>
              <a:gs pos="0">
                <a:srgbClr val="FFE6E6"/>
              </a:gs>
              <a:gs pos="65001">
                <a:srgbClr val="FFBFBE"/>
              </a:gs>
              <a:gs pos="100000">
                <a:srgbClr val="FFA5A3"/>
              </a:gs>
            </a:gsLst>
            <a:lin ang="5400000"/>
          </a:gradFill>
          <a:ln w="9525">
            <a:solidFill>
              <a:srgbClr val="BE4B48"/>
            </a:solidFill>
            <a:round/>
            <a:headEnd/>
            <a:tailEnd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charset="0"/>
                <a:ea typeface="Calibri" charset="0"/>
                <a:cs typeface="Calibri" charset="0"/>
                <a:sym typeface="Calibri" charset="0"/>
              </a:defRPr>
            </a:lvl9pPr>
          </a:lstStyle>
          <a:p>
            <a:pPr eaLnBrk="1">
              <a:defRPr/>
            </a:pPr>
            <a:r>
              <a:rPr lang="x-none" altLang="x-none" sz="2000" b="1">
                <a:solidFill>
                  <a:srgbClr val="FF0000"/>
                </a:solidFill>
                <a:latin typeface="Aharoni" charset="0"/>
                <a:ea typeface="Aharoni" charset="0"/>
                <a:cs typeface="Aharoni" charset="0"/>
                <a:sym typeface="Aharoni" charset="0"/>
              </a:rPr>
              <a:t>PI: DR AKIMASA YOHIKAWA</a:t>
            </a:r>
          </a:p>
          <a:p>
            <a:pPr eaLnBrk="1">
              <a:defRPr/>
            </a:pPr>
            <a:r>
              <a:rPr lang="x-none" altLang="x-none" sz="2000">
                <a:solidFill>
                  <a:srgbClr val="FF0000"/>
                </a:solidFill>
              </a:rPr>
              <a:t>International Center for Space Weather Science and Education (ICSWSE)</a:t>
            </a:r>
            <a:r>
              <a:rPr lang="x-none" altLang="x-none" sz="2000" b="1">
                <a:solidFill>
                  <a:srgbClr val="FF0000"/>
                </a:solidFill>
                <a:latin typeface="Aharoni" charset="0"/>
                <a:ea typeface="Aharoni" charset="0"/>
                <a:cs typeface="Aharoni" charset="0"/>
                <a:sym typeface="Aharoni" charset="0"/>
              </a:rPr>
              <a:t>, Kyushu University, Japan</a:t>
            </a:r>
            <a:endParaRPr lang="x-none" altLang="x-none" sz="2000">
              <a:solidFill>
                <a:srgbClr val="FF0000"/>
              </a:solidFill>
            </a:endParaRPr>
          </a:p>
        </p:txBody>
      </p:sp>
      <p:sp>
        <p:nvSpPr>
          <p:cNvPr id="34830" name="Text Box 13" descr="TextBox 1"/>
          <p:cNvSpPr txBox="1">
            <a:spLocks noChangeArrowheads="1"/>
          </p:cNvSpPr>
          <p:nvPr/>
        </p:nvSpPr>
        <p:spPr bwMode="auto">
          <a:xfrm>
            <a:off x="1524000" y="4343400"/>
            <a:ext cx="2286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>
                <a:latin typeface="Arial Narrow" panose="020B0606020202030204" pitchFamily="34" charset="0"/>
                <a:sym typeface="Arial Narrow" panose="020B0606020202030204" pitchFamily="34" charset="0"/>
              </a:rPr>
              <a:t>1</a:t>
            </a:r>
            <a:r>
              <a:rPr lang="en-US" altLang="en-US" baseline="30000">
                <a:latin typeface="Arial Narrow" panose="020B0606020202030204" pitchFamily="34" charset="0"/>
                <a:sym typeface="Arial Narrow" panose="020B0606020202030204" pitchFamily="34" charset="0"/>
              </a:rPr>
              <a:t>st</a:t>
            </a:r>
            <a:r>
              <a:rPr lang="en-US" altLang="en-US">
                <a:latin typeface="Arial Narrow" panose="020B0606020202030204" pitchFamily="34" charset="0"/>
                <a:sym typeface="Arial Narrow" panose="020B0606020202030204" pitchFamily="34" charset="0"/>
              </a:rPr>
              <a:t> installed: August 2011</a:t>
            </a:r>
          </a:p>
        </p:txBody>
      </p:sp>
      <p:sp>
        <p:nvSpPr>
          <p:cNvPr id="34831" name="Text Box 14" descr="TextBox 20"/>
          <p:cNvSpPr txBox="1">
            <a:spLocks noChangeArrowheads="1"/>
          </p:cNvSpPr>
          <p:nvPr/>
        </p:nvSpPr>
        <p:spPr bwMode="auto">
          <a:xfrm>
            <a:off x="7696200" y="4495800"/>
            <a:ext cx="2286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>
                <a:latin typeface="Arial Narrow" panose="020B0606020202030204" pitchFamily="34" charset="0"/>
                <a:sym typeface="Arial Narrow" panose="020B0606020202030204" pitchFamily="34" charset="0"/>
              </a:rPr>
              <a:t>1</a:t>
            </a:r>
            <a:r>
              <a:rPr lang="en-US" altLang="en-US" baseline="30000">
                <a:latin typeface="Arial Narrow" panose="020B0606020202030204" pitchFamily="34" charset="0"/>
                <a:sym typeface="Arial Narrow" panose="020B0606020202030204" pitchFamily="34" charset="0"/>
              </a:rPr>
              <a:t>st</a:t>
            </a:r>
            <a:r>
              <a:rPr lang="en-US" altLang="en-US">
                <a:latin typeface="Arial Narrow" panose="020B0606020202030204" pitchFamily="34" charset="0"/>
                <a:sym typeface="Arial Narrow" panose="020B0606020202030204" pitchFamily="34" charset="0"/>
              </a:rPr>
              <a:t> installed: August 2010</a:t>
            </a:r>
          </a:p>
        </p:txBody>
      </p:sp>
      <p:pic>
        <p:nvPicPr>
          <p:cNvPr id="34832" name="Picture 15" descr="Picture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977901"/>
            <a:ext cx="10287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3" name="Picture 16" descr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563" y="920750"/>
            <a:ext cx="1028700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4" name="Text Box 17" descr="Date Placeholder 2"/>
          <p:cNvSpPr txBox="1">
            <a:spLocks noChangeArrowheads="1"/>
          </p:cNvSpPr>
          <p:nvPr/>
        </p:nvSpPr>
        <p:spPr bwMode="auto">
          <a:xfrm>
            <a:off x="1981200" y="6399621"/>
            <a:ext cx="2133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 sz="1200">
                <a:solidFill>
                  <a:srgbClr val="888888"/>
                </a:solidFill>
              </a:rPr>
              <a:t>14/09/2017</a:t>
            </a:r>
          </a:p>
        </p:txBody>
      </p:sp>
      <p:sp>
        <p:nvSpPr>
          <p:cNvPr id="34835" name="Text Box 18"/>
          <p:cNvSpPr txBox="1">
            <a:spLocks noChangeArrowheads="1"/>
          </p:cNvSpPr>
          <p:nvPr/>
        </p:nvSpPr>
        <p:spPr bwMode="auto">
          <a:xfrm>
            <a:off x="9935724" y="6399621"/>
            <a:ext cx="2750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518A18CD-9DBB-4242-8053-01FFBCA2B5B5}" type="slidenum">
              <a:rPr lang="en-US" altLang="en-US" sz="1200">
                <a:solidFill>
                  <a:srgbClr val="888888"/>
                </a:solidFill>
              </a:rPr>
              <a:pPr algn="r" eaLnBrk="1"/>
              <a:t>12</a:t>
            </a:fld>
            <a:endParaRPr lang="en-US" altLang="en-US" sz="1200">
              <a:solidFill>
                <a:srgbClr val="888888"/>
              </a:solidFill>
            </a:endParaRPr>
          </a:p>
        </p:txBody>
      </p:sp>
      <p:sp>
        <p:nvSpPr>
          <p:cNvPr id="34836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fld id="{1C80F96F-7528-4C05-82E2-2D2B620FB3FA}" type="slidenum">
              <a:rPr lang="en-US" altLang="en-US">
                <a:solidFill>
                  <a:srgbClr val="888888"/>
                </a:solidFill>
              </a:rPr>
              <a:pPr/>
              <a:t>12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34837" name="Footer Placeholder 2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3048000" y="6362701"/>
            <a:ext cx="6781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None/>
            </a:pPr>
            <a:r>
              <a:rPr lang="en-GB" altLang="en-US" sz="2000">
                <a:solidFill>
                  <a:srgbClr val="898989"/>
                </a:solidFill>
              </a:rPr>
              <a:t>www.carnasrda.com</a:t>
            </a:r>
            <a:endParaRPr lang="en-US" altLang="en-US" sz="20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0022083"/>
      </p:ext>
    </p:extLst>
  </p:cSld>
  <p:clrMapOvr>
    <a:masterClrMapping/>
  </p:clrMapOvr>
  <p:transition spd="slow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 descr="Footer Placeholder 2"/>
          <p:cNvSpPr txBox="1">
            <a:spLocks noChangeArrowheads="1"/>
          </p:cNvSpPr>
          <p:nvPr/>
        </p:nvSpPr>
        <p:spPr bwMode="auto">
          <a:xfrm>
            <a:off x="4648200" y="6399621"/>
            <a:ext cx="2895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/>
            <a:r>
              <a:rPr lang="en-US" altLang="en-US" sz="1200">
                <a:solidFill>
                  <a:srgbClr val="888888"/>
                </a:solidFill>
              </a:rPr>
              <a:t>www.carnasrda.com</a:t>
            </a:r>
          </a:p>
        </p:txBody>
      </p:sp>
      <p:sp>
        <p:nvSpPr>
          <p:cNvPr id="34818" name="Rectangle 2" descr="Title 1"/>
          <p:cNvSpPr>
            <a:spLocks noGrp="1" noChangeArrowheads="1"/>
          </p:cNvSpPr>
          <p:nvPr>
            <p:ph type="title"/>
          </p:nvPr>
        </p:nvSpPr>
        <p:spPr>
          <a:xfrm>
            <a:off x="2235200" y="112713"/>
            <a:ext cx="8382000" cy="914400"/>
          </a:xfrm>
          <a:gradFill rotWithShape="0">
            <a:gsLst>
              <a:gs pos="0">
                <a:srgbClr val="FFA5A3"/>
              </a:gs>
              <a:gs pos="100000">
                <a:srgbClr val="D1403C"/>
              </a:gs>
            </a:gsLst>
            <a:lin ang="5400000"/>
          </a:gradFill>
          <a:ln w="12700">
            <a:solidFill>
              <a:srgbClr val="BE4B48"/>
            </a:solidFill>
            <a:round/>
            <a:headEnd/>
            <a:tailEnd/>
          </a:ln>
          <a:effectLst>
            <a:outerShdw blurRad="38100" dist="23000" dir="5400000" algn="ctr" rotWithShape="0">
              <a:srgbClr val="000000">
                <a:alpha val="34998"/>
              </a:srgbClr>
            </a:outerShdw>
          </a:effectLst>
        </p:spPr>
        <p:txBody>
          <a:bodyPr/>
          <a:lstStyle/>
          <a:p>
            <a:pPr indent="53975">
              <a:defRPr/>
            </a:pPr>
            <a:r>
              <a:rPr lang="x-none" altLang="x-none" sz="3200" b="1" dirty="0">
                <a:solidFill>
                  <a:srgbClr val="FFFFFF"/>
                </a:solidFill>
                <a:latin typeface="Aharoni" charset="0"/>
                <a:ea typeface="Aharoni" charset="0"/>
                <a:cs typeface="Aharoni" charset="0"/>
                <a:sym typeface="Aharoni" charset="0"/>
              </a:rPr>
              <a:t>Equipment: GPS</a:t>
            </a:r>
          </a:p>
        </p:txBody>
      </p:sp>
      <p:pic>
        <p:nvPicPr>
          <p:cNvPr id="35844" name="Picture 4" descr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564" y="1066801"/>
            <a:ext cx="3138487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 descr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25" y="1066800"/>
            <a:ext cx="501173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6" descr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163" y="3876675"/>
            <a:ext cx="45720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7" name="Text Box 7" descr="Date Placeholder 1"/>
          <p:cNvSpPr txBox="1">
            <a:spLocks noChangeArrowheads="1"/>
          </p:cNvSpPr>
          <p:nvPr/>
        </p:nvSpPr>
        <p:spPr bwMode="auto">
          <a:xfrm>
            <a:off x="1981200" y="6399621"/>
            <a:ext cx="2133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 sz="1200">
                <a:solidFill>
                  <a:srgbClr val="888888"/>
                </a:solidFill>
              </a:rPr>
              <a:t>14/09/2017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9935724" y="6399621"/>
            <a:ext cx="27507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8FA5D6BA-6AB9-44C3-9311-FD6345012AFE}" type="slidenum">
              <a:rPr lang="en-US" altLang="en-US" sz="1200">
                <a:solidFill>
                  <a:srgbClr val="888888"/>
                </a:solidFill>
              </a:rPr>
              <a:pPr algn="r" eaLnBrk="1"/>
              <a:t>13</a:t>
            </a:fld>
            <a:endParaRPr lang="en-US" altLang="en-US" sz="1200">
              <a:solidFill>
                <a:srgbClr val="888888"/>
              </a:solidFill>
            </a:endParaRPr>
          </a:p>
        </p:txBody>
      </p:sp>
      <p:sp>
        <p:nvSpPr>
          <p:cNvPr id="35849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fld id="{25F83CA4-98DC-49BB-BF25-3500933A9B0D}" type="slidenum">
              <a:rPr lang="en-US" altLang="en-US">
                <a:solidFill>
                  <a:srgbClr val="888888"/>
                </a:solidFill>
              </a:rPr>
              <a:pPr/>
              <a:t>13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35850" name="Footer Placeholder 2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3048000" y="6362701"/>
            <a:ext cx="6781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None/>
            </a:pPr>
            <a:r>
              <a:rPr lang="en-GB" altLang="en-US" sz="2000">
                <a:solidFill>
                  <a:srgbClr val="898989"/>
                </a:solidFill>
              </a:rPr>
              <a:t>www.carnasrda.com</a:t>
            </a:r>
            <a:endParaRPr lang="en-US" altLang="en-US" sz="20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601709"/>
      </p:ext>
    </p:extLst>
  </p:cSld>
  <p:clrMapOvr>
    <a:masterClrMapping/>
  </p:clrMapOvr>
  <p:transition spd="slow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6"/>
          <p:cNvSpPr>
            <a:spLocks noGrp="1"/>
          </p:cNvSpPr>
          <p:nvPr>
            <p:ph type="title"/>
          </p:nvPr>
        </p:nvSpPr>
        <p:spPr>
          <a:xfrm>
            <a:off x="1765300" y="1"/>
            <a:ext cx="8674100" cy="900113"/>
          </a:xfrm>
        </p:spPr>
        <p:txBody>
          <a:bodyPr/>
          <a:lstStyle/>
          <a:p>
            <a:pPr algn="l"/>
            <a:r>
              <a:rPr lang="en-US" altLang="en-US" sz="3200"/>
              <a:t>Space-Earth Environment Research Lab. SEERL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195513" y="2973389"/>
            <a:ext cx="3429000" cy="2370137"/>
          </a:xfrm>
        </p:spPr>
        <p:txBody>
          <a:bodyPr>
            <a:normAutofit fontScale="92500" lnSpcReduction="10000"/>
          </a:bodyPr>
          <a:lstStyle/>
          <a:p>
            <a:pPr>
              <a:buFont typeface="Wingdings" charset="2"/>
              <a:buChar char="ü"/>
              <a:defRPr/>
            </a:pPr>
            <a:r>
              <a:rPr lang="en-US" sz="2400" dirty="0"/>
              <a:t>Building for SEERL, </a:t>
            </a:r>
          </a:p>
          <a:p>
            <a:pPr>
              <a:buFont typeface="Wingdings" charset="2"/>
              <a:buChar char="ü"/>
              <a:defRPr/>
            </a:pPr>
            <a:r>
              <a:rPr lang="en-US" sz="2400" dirty="0"/>
              <a:t>all furniture</a:t>
            </a:r>
          </a:p>
          <a:p>
            <a:pPr>
              <a:buFont typeface="Wingdings" charset="2"/>
              <a:buChar char="ü"/>
              <a:defRPr/>
            </a:pPr>
            <a:r>
              <a:rPr lang="en-US" sz="2400" dirty="0"/>
              <a:t>ACs</a:t>
            </a:r>
          </a:p>
          <a:p>
            <a:pPr>
              <a:buFont typeface="Wingdings" charset="2"/>
              <a:buChar char="ü"/>
              <a:defRPr/>
            </a:pPr>
            <a:r>
              <a:rPr lang="en-US" sz="2400" dirty="0"/>
              <a:t>Cleaning &amp; security services</a:t>
            </a:r>
          </a:p>
          <a:p>
            <a:pPr>
              <a:buFont typeface="Wingdings" charset="2"/>
              <a:buChar char="ü"/>
              <a:defRPr/>
            </a:pPr>
            <a:r>
              <a:rPr lang="en-US" sz="2400" dirty="0" err="1"/>
              <a:t>Wifi</a:t>
            </a:r>
            <a:endParaRPr lang="en-US" sz="2400" dirty="0"/>
          </a:p>
        </p:txBody>
      </p:sp>
      <p:sp>
        <p:nvSpPr>
          <p:cNvPr id="36868" name="Footer Placeholder 2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sp>
        <p:nvSpPr>
          <p:cNvPr id="36869" name="Date Placeholder 1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1981200" y="6356351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7732154A-DCAD-4B7C-9E8F-68FCACADC7A5}" type="datetime1">
              <a:rPr lang="en-US" altLang="en-US" sz="120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10/16/2022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36870" name="Rectangle 8"/>
          <p:cNvSpPr>
            <a:spLocks noChangeArrowheads="1"/>
          </p:cNvSpPr>
          <p:nvPr/>
        </p:nvSpPr>
        <p:spPr bwMode="auto">
          <a:xfrm>
            <a:off x="1524000" y="1322388"/>
            <a:ext cx="5380038" cy="104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19088" indent="-319088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spcBef>
                <a:spcPts val="700"/>
              </a:spcBef>
              <a:buClr>
                <a:srgbClr val="DA1F28"/>
              </a:buClr>
              <a:buSzPct val="60000"/>
              <a:buFont typeface="Wingdings" panose="05000000000000000000" pitchFamily="2" charset="2"/>
              <a:buChar char=""/>
            </a:pPr>
            <a:r>
              <a:rPr lang="en-US" altLang="en-US" sz="2800"/>
              <a:t>Located at the University of Benin</a:t>
            </a:r>
          </a:p>
          <a:p>
            <a:pPr>
              <a:spcBef>
                <a:spcPts val="700"/>
              </a:spcBef>
              <a:buClr>
                <a:srgbClr val="DA1F28"/>
              </a:buClr>
              <a:buSzPct val="60000"/>
              <a:buFont typeface="Wingdings" panose="05000000000000000000" pitchFamily="2" charset="2"/>
              <a:buChar char=""/>
            </a:pPr>
            <a:r>
              <a:rPr lang="en-US" altLang="en-US" sz="2800"/>
              <a:t>Uniben provided </a:t>
            </a:r>
          </a:p>
        </p:txBody>
      </p:sp>
      <p:pic>
        <p:nvPicPr>
          <p:cNvPr id="36871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514" y="712789"/>
            <a:ext cx="3773487" cy="414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65300" y="5438775"/>
            <a:ext cx="3151188" cy="954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prstClr val="black"/>
                </a:solidFill>
              </a:rPr>
              <a:t>Activity began on 1</a:t>
            </a:r>
            <a:r>
              <a:rPr lang="en-US" sz="2800" baseline="30000" dirty="0">
                <a:solidFill>
                  <a:prstClr val="black"/>
                </a:solidFill>
              </a:rPr>
              <a:t>st</a:t>
            </a:r>
            <a:r>
              <a:rPr lang="en-US" sz="2800" dirty="0">
                <a:solidFill>
                  <a:prstClr val="black"/>
                </a:solidFill>
              </a:rPr>
              <a:t> September 2016</a:t>
            </a:r>
            <a:endParaRPr lang="en-US" dirty="0"/>
          </a:p>
        </p:txBody>
      </p:sp>
      <p:pic>
        <p:nvPicPr>
          <p:cNvPr id="3687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714" y="3663951"/>
            <a:ext cx="5221287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6608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648200"/>
            <a:ext cx="2960688" cy="411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itle 6"/>
          <p:cNvSpPr>
            <a:spLocks noGrp="1"/>
          </p:cNvSpPr>
          <p:nvPr>
            <p:ph type="title"/>
          </p:nvPr>
        </p:nvSpPr>
        <p:spPr>
          <a:xfrm>
            <a:off x="1765300" y="1"/>
            <a:ext cx="8674100" cy="900113"/>
          </a:xfrm>
        </p:spPr>
        <p:txBody>
          <a:bodyPr/>
          <a:lstStyle/>
          <a:p>
            <a:pPr algn="l"/>
            <a:r>
              <a:rPr lang="en-US" altLang="en-US" sz="3200"/>
              <a:t>Space-Earth Environment Research Lab. SEERL</a:t>
            </a:r>
          </a:p>
        </p:txBody>
      </p:sp>
      <p:sp>
        <p:nvSpPr>
          <p:cNvPr id="37892" name="Footer Placeholder 2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sp>
        <p:nvSpPr>
          <p:cNvPr id="37893" name="Rectangle 8"/>
          <p:cNvSpPr>
            <a:spLocks noChangeArrowheads="1"/>
          </p:cNvSpPr>
          <p:nvPr/>
        </p:nvSpPr>
        <p:spPr bwMode="auto">
          <a:xfrm>
            <a:off x="1524000" y="1322388"/>
            <a:ext cx="53800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19088" indent="-319088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spcBef>
                <a:spcPts val="700"/>
              </a:spcBef>
              <a:buClr>
                <a:srgbClr val="DA1F28"/>
              </a:buClr>
              <a:buSzPct val="60000"/>
              <a:buFont typeface="Wingdings" panose="05000000000000000000" pitchFamily="2" charset="2"/>
              <a:buChar char=""/>
            </a:pPr>
            <a:r>
              <a:rPr lang="en-US" altLang="en-US" sz="2800"/>
              <a:t>Located at the University of Benin</a:t>
            </a:r>
          </a:p>
        </p:txBody>
      </p:sp>
      <p:sp>
        <p:nvSpPr>
          <p:cNvPr id="5" name="Rectangle 4"/>
          <p:cNvSpPr/>
          <p:nvPr/>
        </p:nvSpPr>
        <p:spPr>
          <a:xfrm>
            <a:off x="1828800" y="2286000"/>
            <a:ext cx="3151188" cy="954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solidFill>
                  <a:prstClr val="black"/>
                </a:solidFill>
              </a:rPr>
              <a:t>Activity began on 1</a:t>
            </a:r>
            <a:r>
              <a:rPr lang="en-US" sz="2800" baseline="30000" dirty="0">
                <a:solidFill>
                  <a:prstClr val="black"/>
                </a:solidFill>
              </a:rPr>
              <a:t>st</a:t>
            </a:r>
            <a:r>
              <a:rPr lang="en-US" sz="2800" dirty="0">
                <a:solidFill>
                  <a:prstClr val="black"/>
                </a:solidFill>
              </a:rPr>
              <a:t> September 2016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905000" y="3581400"/>
            <a:ext cx="4495800" cy="15700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450850" indent="-450850">
              <a:defRPr/>
            </a:pPr>
            <a:r>
              <a:rPr lang="en-US" sz="2400" dirty="0"/>
              <a:t>- 1</a:t>
            </a:r>
            <a:r>
              <a:rPr lang="en-US" sz="2400" baseline="30000" dirty="0"/>
              <a:t>st</a:t>
            </a:r>
            <a:r>
              <a:rPr lang="en-US" sz="2400" dirty="0"/>
              <a:t> equipment Scintillation monitor</a:t>
            </a:r>
          </a:p>
          <a:p>
            <a:pPr>
              <a:defRPr/>
            </a:pPr>
            <a:r>
              <a:rPr lang="en-US" sz="2400" dirty="0"/>
              <a:t>- installed in SEERL </a:t>
            </a:r>
          </a:p>
          <a:p>
            <a:pPr>
              <a:defRPr/>
            </a:pPr>
            <a:r>
              <a:rPr lang="en-US" sz="2400" dirty="0"/>
              <a:t>	20 October 2016</a:t>
            </a:r>
          </a:p>
        </p:txBody>
      </p:sp>
      <p:pic>
        <p:nvPicPr>
          <p:cNvPr id="37896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714" y="3663951"/>
            <a:ext cx="5221287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7" name="TextBox 15"/>
          <p:cNvSpPr txBox="1">
            <a:spLocks noChangeArrowheads="1"/>
          </p:cNvSpPr>
          <p:nvPr/>
        </p:nvSpPr>
        <p:spPr bwMode="auto">
          <a:xfrm>
            <a:off x="7924801" y="1447800"/>
            <a:ext cx="2530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Mounted antenna</a:t>
            </a:r>
          </a:p>
        </p:txBody>
      </p:sp>
      <p:pic>
        <p:nvPicPr>
          <p:cNvPr id="37898" name="Picture 16" descr="ConstellationGP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039" y="739776"/>
            <a:ext cx="4257675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9" name="Date Placeholder 1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A0EF27E6-49CF-4F26-B4D0-82864E860A02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10391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7" y="3484563"/>
            <a:ext cx="5322888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0"/>
            <a:ext cx="5497513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4" y="1"/>
            <a:ext cx="6213475" cy="348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26" y="3143251"/>
            <a:ext cx="5349875" cy="331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735138" y="6384926"/>
            <a:ext cx="8932862" cy="644525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/>
              <a:t>GNSS – COR  Station</a:t>
            </a:r>
          </a:p>
        </p:txBody>
      </p:sp>
      <p:sp>
        <p:nvSpPr>
          <p:cNvPr id="38919" name="Date Placeholder 6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C30A75ED-99B1-45C9-AC11-0FC9B358248D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38920" name="Footer Placeholder 7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</p:spTree>
    <p:extLst>
      <p:ext uri="{BB962C8B-B14F-4D97-AF65-F5344CB8AC3E}">
        <p14:creationId xmlns:p14="http://schemas.microsoft.com/office/powerpoint/2010/main" val="1643360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1524000" y="1"/>
            <a:ext cx="9144000" cy="1370013"/>
          </a:xfrm>
        </p:spPr>
        <p:txBody>
          <a:bodyPr/>
          <a:lstStyle/>
          <a:p>
            <a:pPr eaLnBrk="1"/>
            <a:r>
              <a:rPr lang="en-US" altLang="en-US" sz="3200"/>
              <a:t>CAR space weather monitoring facilities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14500" y="1370014"/>
            <a:ext cx="8496300" cy="4986337"/>
          </a:xfrm>
        </p:spPr>
        <p:txBody>
          <a:bodyPr>
            <a:normAutofit/>
          </a:bodyPr>
          <a:lstStyle/>
          <a:p>
            <a:pPr eaLnBrk="1">
              <a:defRPr/>
            </a:pPr>
            <a:r>
              <a:rPr lang="en-US" dirty="0"/>
              <a:t>4 GPS stations for Space Weather monitoring</a:t>
            </a:r>
          </a:p>
          <a:p>
            <a:pPr eaLnBrk="1">
              <a:defRPr/>
            </a:pPr>
            <a:r>
              <a:rPr lang="en-US" dirty="0"/>
              <a:t>I all-sky Optical Imager, </a:t>
            </a:r>
          </a:p>
          <a:p>
            <a:pPr eaLnBrk="1">
              <a:defRPr/>
            </a:pPr>
            <a:r>
              <a:rPr lang="en-US" dirty="0"/>
              <a:t>magnetometers  </a:t>
            </a:r>
          </a:p>
          <a:p>
            <a:pPr eaLnBrk="1">
              <a:defRPr/>
            </a:pPr>
            <a:r>
              <a:rPr lang="en-US" dirty="0"/>
              <a:t>I scintillation monitor, </a:t>
            </a:r>
          </a:p>
          <a:p>
            <a:pPr eaLnBrk="1">
              <a:defRPr/>
            </a:pPr>
            <a:r>
              <a:rPr lang="en-US" dirty="0"/>
              <a:t>1 </a:t>
            </a:r>
            <a:r>
              <a:rPr lang="en-US" dirty="0" err="1"/>
              <a:t>Fabry</a:t>
            </a:r>
            <a:r>
              <a:rPr lang="en-US" dirty="0"/>
              <a:t> Perot Interferometer,  </a:t>
            </a:r>
          </a:p>
          <a:p>
            <a:pPr eaLnBrk="1">
              <a:defRPr/>
            </a:pPr>
            <a:r>
              <a:rPr lang="en-US" dirty="0"/>
              <a:t>I SOFIE. </a:t>
            </a:r>
          </a:p>
          <a:p>
            <a:pPr eaLnBrk="1">
              <a:defRPr/>
            </a:pPr>
            <a:r>
              <a:rPr lang="en-US" dirty="0"/>
              <a:t>HF radio signal monitor</a:t>
            </a:r>
          </a:p>
          <a:p>
            <a:pPr eaLnBrk="1">
              <a:defRPr/>
            </a:pPr>
            <a:r>
              <a:rPr lang="en-US" dirty="0"/>
              <a:t>CARGI – a low cost GNSS receiver ( 2 new devices )</a:t>
            </a:r>
          </a:p>
        </p:txBody>
      </p:sp>
      <p:sp>
        <p:nvSpPr>
          <p:cNvPr id="39940" name="Footer Placeholder 6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3048000" y="6362701"/>
            <a:ext cx="6781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None/>
            </a:pPr>
            <a:r>
              <a:rPr lang="en-GB" altLang="en-US" sz="2000">
                <a:solidFill>
                  <a:srgbClr val="898989"/>
                </a:solidFill>
              </a:rPr>
              <a:t>www.carnasrda.com</a:t>
            </a:r>
            <a:endParaRPr lang="en-US" altLang="en-US" sz="2000">
              <a:solidFill>
                <a:srgbClr val="898989"/>
              </a:solidFill>
            </a:endParaRPr>
          </a:p>
        </p:txBody>
      </p:sp>
      <p:sp>
        <p:nvSpPr>
          <p:cNvPr id="39941" name="Slide Number Placeholder 7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077200" y="6356351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None/>
            </a:pPr>
            <a:fld id="{4D25B60A-068E-4F00-878D-B825623A4009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SzTx/>
                <a:buNone/>
              </a:pPr>
              <a:t>17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0919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" descr="Footer Placeholder 2"/>
          <p:cNvSpPr txBox="1">
            <a:spLocks/>
          </p:cNvSpPr>
          <p:nvPr/>
        </p:nvSpPr>
        <p:spPr bwMode="auto">
          <a:xfrm>
            <a:off x="4648200" y="6399621"/>
            <a:ext cx="28956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/>
            <a:r>
              <a:rPr lang="en-US" altLang="en-US" sz="1200">
                <a:solidFill>
                  <a:srgbClr val="888888"/>
                </a:solidFill>
              </a:rPr>
              <a:t>www.carnasrda.com</a:t>
            </a:r>
          </a:p>
        </p:txBody>
      </p:sp>
      <p:sp>
        <p:nvSpPr>
          <p:cNvPr id="53250" name="Rectangle 2" descr="Title 1"/>
          <p:cNvSpPr>
            <a:spLocks noGrp="1" noChangeArrowheads="1"/>
          </p:cNvSpPr>
          <p:nvPr>
            <p:ph type="title"/>
          </p:nvPr>
        </p:nvSpPr>
        <p:spPr>
          <a:xfrm>
            <a:off x="2128839" y="74613"/>
            <a:ext cx="8537575" cy="1473200"/>
          </a:xfrm>
          <a:gradFill rotWithShape="0">
            <a:gsLst>
              <a:gs pos="0">
                <a:srgbClr val="FFA5A3"/>
              </a:gs>
              <a:gs pos="100000">
                <a:srgbClr val="D1403C"/>
              </a:gs>
            </a:gsLst>
            <a:lin ang="5400000"/>
          </a:gradFill>
          <a:ln>
            <a:solidFill>
              <a:srgbClr val="BE4B48"/>
            </a:solidFill>
            <a:round/>
            <a:headEnd/>
            <a:tailEnd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/>
          <a:lstStyle/>
          <a:p>
            <a:pPr indent="53975">
              <a:defRPr/>
            </a:pPr>
            <a:r>
              <a:rPr lang="x-none" altLang="x-none" sz="2800" b="1">
                <a:solidFill>
                  <a:srgbClr val="FFFFFF"/>
                </a:solidFill>
                <a:latin typeface="Aharoni" panose="02010803020104030203" pitchFamily="2" charset="-79"/>
                <a:sym typeface="Aharoni" panose="02010803020104030203" pitchFamily="2" charset="-79"/>
              </a:rPr>
              <a:t>Inter-University Corporation for Atmospheric Research </a:t>
            </a:r>
            <a:br>
              <a:rPr lang="x-none" altLang="x-none" sz="2800" b="1">
                <a:solidFill>
                  <a:srgbClr val="FFFFFF"/>
                </a:solidFill>
                <a:latin typeface="Aharoni" panose="02010803020104030203" pitchFamily="2" charset="-79"/>
                <a:sym typeface="Aharoni" panose="02010803020104030203" pitchFamily="2" charset="-79"/>
              </a:rPr>
            </a:br>
            <a:r>
              <a:rPr lang="x-none" altLang="x-none" sz="2800" b="1">
                <a:solidFill>
                  <a:srgbClr val="FFFFFF"/>
                </a:solidFill>
                <a:latin typeface="Aharoni" panose="02010803020104030203" pitchFamily="2" charset="-79"/>
                <a:sym typeface="Aharoni" panose="02010803020104030203" pitchFamily="2" charset="-79"/>
              </a:rPr>
              <a:t>IUCAR</a:t>
            </a:r>
          </a:p>
        </p:txBody>
      </p:sp>
      <p:sp>
        <p:nvSpPr>
          <p:cNvPr id="53251" name="Rectangle 3" descr="Rectangle 9"/>
          <p:cNvSpPr>
            <a:spLocks/>
          </p:cNvSpPr>
          <p:nvPr/>
        </p:nvSpPr>
        <p:spPr bwMode="auto">
          <a:xfrm>
            <a:off x="1612900" y="1733550"/>
            <a:ext cx="8883650" cy="838200"/>
          </a:xfrm>
          <a:prstGeom prst="rect">
            <a:avLst/>
          </a:prstGeom>
          <a:gradFill rotWithShape="0">
            <a:gsLst>
              <a:gs pos="0">
                <a:srgbClr val="FFE6E6"/>
              </a:gs>
              <a:gs pos="65001">
                <a:srgbClr val="FFBFBE"/>
              </a:gs>
              <a:gs pos="100000">
                <a:srgbClr val="FFA5A3"/>
              </a:gs>
            </a:gsLst>
            <a:lin ang="5400000"/>
          </a:gradFill>
          <a:ln w="9525" cap="flat" cmpd="sng">
            <a:solidFill>
              <a:srgbClr val="BE4B48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</p:spPr>
        <p:txBody>
          <a:bodyPr lIns="45720" rIns="45720">
            <a:spAutoFit/>
          </a:bodyPr>
          <a:lstStyle/>
          <a:p>
            <a:pPr algn="just" eaLnBrk="1">
              <a:defRPr/>
            </a:pPr>
            <a:r>
              <a:rPr lang="x-none" altLang="x-none" sz="2400" b="1">
                <a:latin typeface="Aharoni" panose="02010803020104030203" pitchFamily="2" charset="-79"/>
                <a:sym typeface="Aharoni" panose="02010803020104030203" pitchFamily="2" charset="-79"/>
              </a:rPr>
              <a:t>- A conglomeration of researchers and institutions with interest in atmospheric and space science</a:t>
            </a:r>
          </a:p>
        </p:txBody>
      </p:sp>
      <p:sp>
        <p:nvSpPr>
          <p:cNvPr id="53252" name="Rectangle 4" descr="Rectangle 9"/>
          <p:cNvSpPr>
            <a:spLocks/>
          </p:cNvSpPr>
          <p:nvPr/>
        </p:nvSpPr>
        <p:spPr bwMode="auto">
          <a:xfrm>
            <a:off x="3611563" y="2843213"/>
            <a:ext cx="4348162" cy="469900"/>
          </a:xfrm>
          <a:prstGeom prst="rect">
            <a:avLst/>
          </a:prstGeom>
          <a:gradFill rotWithShape="0">
            <a:gsLst>
              <a:gs pos="0">
                <a:srgbClr val="F5FFE6"/>
              </a:gs>
              <a:gs pos="65001">
                <a:srgbClr val="E4FDBF"/>
              </a:gs>
              <a:gs pos="100000">
                <a:srgbClr val="DAFEA4"/>
              </a:gs>
            </a:gsLst>
            <a:lin ang="5400000"/>
          </a:gradFill>
          <a:ln w="9525" cap="flat" cmpd="sng">
            <a:solidFill>
              <a:srgbClr val="98B955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</p:spPr>
        <p:txBody>
          <a:bodyPr lIns="45720" rIns="45720">
            <a:spAutoFit/>
          </a:bodyPr>
          <a:lstStyle/>
          <a:p>
            <a:pPr algn="ctr" eaLnBrk="1">
              <a:defRPr/>
            </a:pPr>
            <a:r>
              <a:rPr lang="x-none" altLang="x-none" sz="2400" b="1">
                <a:latin typeface="Aharoni" panose="02010803020104030203" pitchFamily="2" charset="-79"/>
                <a:sym typeface="Aharoni" panose="02010803020104030203" pitchFamily="2" charset="-79"/>
              </a:rPr>
              <a:t>Online registration at</a:t>
            </a:r>
          </a:p>
        </p:txBody>
      </p:sp>
      <p:sp>
        <p:nvSpPr>
          <p:cNvPr id="53253" name="Rectangle 5" descr="Rectangle 9"/>
          <p:cNvSpPr>
            <a:spLocks/>
          </p:cNvSpPr>
          <p:nvPr/>
        </p:nvSpPr>
        <p:spPr bwMode="auto">
          <a:xfrm>
            <a:off x="1612901" y="4419600"/>
            <a:ext cx="8729663" cy="1200150"/>
          </a:xfrm>
          <a:prstGeom prst="rect">
            <a:avLst/>
          </a:prstGeom>
          <a:gradFill rotWithShape="0">
            <a:gsLst>
              <a:gs pos="0">
                <a:srgbClr val="FFE6E6"/>
              </a:gs>
              <a:gs pos="65001">
                <a:srgbClr val="FFBFBE"/>
              </a:gs>
              <a:gs pos="100000">
                <a:srgbClr val="FFA5A3"/>
              </a:gs>
            </a:gsLst>
            <a:lin ang="5400000"/>
          </a:gradFill>
          <a:ln w="9525" cap="flat" cmpd="sng">
            <a:solidFill>
              <a:srgbClr val="BE4B48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0000" dir="5400000" algn="ctr" rotWithShape="0">
              <a:srgbClr val="000000">
                <a:alpha val="37999"/>
              </a:srgbClr>
            </a:outerShdw>
          </a:effectLst>
        </p:spPr>
        <p:txBody>
          <a:bodyPr lIns="45720" rIns="45720">
            <a:spAutoFit/>
          </a:bodyPr>
          <a:lstStyle>
            <a:lvl1pPr marL="342900" indent="-3429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4572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9144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13716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1828800" indent="1828800" defTabSz="45720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just" eaLnBrk="1">
              <a:buSzPct val="100000"/>
              <a:buFontTx/>
              <a:buChar char="✓"/>
              <a:defRPr/>
            </a:pPr>
            <a:endParaRPr lang="x-none" altLang="x-none" sz="2400" b="1" dirty="0">
              <a:latin typeface="Aharoni" panose="02010803020104030203" pitchFamily="2" charset="-79"/>
              <a:sym typeface="Aharoni" panose="02010803020104030203" pitchFamily="2" charset="-79"/>
            </a:endParaRPr>
          </a:p>
          <a:p>
            <a:pPr algn="just" eaLnBrk="1">
              <a:buSzPct val="100000"/>
              <a:buFontTx/>
              <a:buChar char="✓"/>
              <a:defRPr/>
            </a:pPr>
            <a:r>
              <a:rPr lang="x-none" altLang="x-none" sz="2400" b="1" dirty="0">
                <a:latin typeface="Aharoni" panose="02010803020104030203" pitchFamily="2" charset="-79"/>
                <a:sym typeface="Aharoni" panose="02010803020104030203" pitchFamily="2" charset="-79"/>
              </a:rPr>
              <a:t>ALL Nigerian Universities and relevant research institutions are involved</a:t>
            </a:r>
          </a:p>
        </p:txBody>
      </p:sp>
      <p:sp>
        <p:nvSpPr>
          <p:cNvPr id="40967" name="Text Box 6" descr="Date Placeholder 1"/>
          <p:cNvSpPr txBox="1">
            <a:spLocks/>
          </p:cNvSpPr>
          <p:nvPr/>
        </p:nvSpPr>
        <p:spPr bwMode="auto">
          <a:xfrm>
            <a:off x="1981200" y="6399621"/>
            <a:ext cx="21336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 sz="1200">
                <a:solidFill>
                  <a:srgbClr val="888888"/>
                </a:solidFill>
              </a:rPr>
              <a:t>14/09/2017</a:t>
            </a:r>
          </a:p>
        </p:txBody>
      </p:sp>
      <p:sp>
        <p:nvSpPr>
          <p:cNvPr id="40968" name="Text Box 7" descr="Rectangle 3"/>
          <p:cNvSpPr txBox="1">
            <a:spLocks/>
          </p:cNvSpPr>
          <p:nvPr/>
        </p:nvSpPr>
        <p:spPr bwMode="auto">
          <a:xfrm>
            <a:off x="3209926" y="3305176"/>
            <a:ext cx="61245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just" eaLnBrk="1"/>
            <a:r>
              <a:rPr lang="en-US" altLang="en-US" sz="3200" b="1" u="sng">
                <a:solidFill>
                  <a:srgbClr val="0000FF"/>
                </a:solidFill>
                <a:latin typeface="Aharoni" charset="0"/>
                <a:sym typeface="Aharoni" charset="0"/>
                <a:hlinkClick r:id="rId2"/>
              </a:rPr>
              <a:t>www.carnasrda.com</a:t>
            </a:r>
            <a:r>
              <a:rPr lang="en-US" altLang="en-US" sz="3200" b="1">
                <a:latin typeface="Aharoni" charset="0"/>
                <a:sym typeface="Aharoni" charset="0"/>
              </a:rPr>
              <a:t>/iucar</a:t>
            </a:r>
          </a:p>
        </p:txBody>
      </p:sp>
      <p:sp>
        <p:nvSpPr>
          <p:cNvPr id="40969" name="Text Box 8"/>
          <p:cNvSpPr txBox="1">
            <a:spLocks/>
          </p:cNvSpPr>
          <p:nvPr/>
        </p:nvSpPr>
        <p:spPr bwMode="auto">
          <a:xfrm>
            <a:off x="9935724" y="6399621"/>
            <a:ext cx="27507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735D6DE8-1883-46EA-A6E1-623BBEBDB9F2}" type="slidenum">
              <a:rPr lang="en-US" altLang="en-US" sz="1200">
                <a:solidFill>
                  <a:srgbClr val="888888"/>
                </a:solidFill>
              </a:rPr>
              <a:pPr algn="r" eaLnBrk="1"/>
              <a:t>18</a:t>
            </a:fld>
            <a:endParaRPr lang="en-US" altLang="en-US" sz="1200">
              <a:solidFill>
                <a:srgbClr val="888888"/>
              </a:solidFill>
            </a:endParaRPr>
          </a:p>
        </p:txBody>
      </p:sp>
      <p:sp>
        <p:nvSpPr>
          <p:cNvPr id="4097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fld id="{006E5558-139B-45A2-892E-AF789D184292}" type="slidenum">
              <a:rPr lang="en-US" altLang="en-US">
                <a:solidFill>
                  <a:srgbClr val="888888"/>
                </a:solidFill>
              </a:rPr>
              <a:pPr/>
              <a:t>18</a:t>
            </a:fld>
            <a:endParaRPr lang="en-US" altLang="en-US">
              <a:solidFill>
                <a:srgbClr val="888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434488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 txBox="1">
            <a:spLocks/>
          </p:cNvSpPr>
          <p:nvPr/>
        </p:nvSpPr>
        <p:spPr>
          <a:xfrm>
            <a:off x="2216150" y="26988"/>
            <a:ext cx="7308850" cy="709612"/>
          </a:xfrm>
          <a:prstGeom prst="rect">
            <a:avLst/>
          </a:prstGeom>
        </p:spPr>
        <p:txBody>
          <a:bodyPr lIns="91436" tIns="45718" rIns="91436" bIns="45718">
            <a:normAutofit fontScale="97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dirty="0"/>
              <a:t>Our collaborators   </a:t>
            </a:r>
            <a:endParaRPr lang="en-GB" dirty="0"/>
          </a:p>
        </p:txBody>
      </p:sp>
      <p:pic>
        <p:nvPicPr>
          <p:cNvPr id="4198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438" y="1096964"/>
            <a:ext cx="10017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1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388" y="3275014"/>
            <a:ext cx="836612" cy="83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89" y="4216400"/>
            <a:ext cx="77628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830263"/>
            <a:ext cx="102870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Plus 9"/>
          <p:cNvSpPr/>
          <p:nvPr/>
        </p:nvSpPr>
        <p:spPr>
          <a:xfrm>
            <a:off x="7507288" y="4343400"/>
            <a:ext cx="533400" cy="51435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1" name="Cube 10"/>
          <p:cNvSpPr/>
          <p:nvPr/>
        </p:nvSpPr>
        <p:spPr>
          <a:xfrm flipV="1">
            <a:off x="9480550" y="4543425"/>
            <a:ext cx="425450" cy="342900"/>
          </a:xfrm>
          <a:prstGeom prst="cub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" name="Cube 11"/>
          <p:cNvSpPr/>
          <p:nvPr/>
        </p:nvSpPr>
        <p:spPr>
          <a:xfrm flipV="1">
            <a:off x="8224838" y="4514850"/>
            <a:ext cx="425450" cy="342900"/>
          </a:xfrm>
          <a:prstGeom prst="cub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3" name="Cube 12"/>
          <p:cNvSpPr/>
          <p:nvPr/>
        </p:nvSpPr>
        <p:spPr>
          <a:xfrm flipV="1">
            <a:off x="8807450" y="4546600"/>
            <a:ext cx="427038" cy="342900"/>
          </a:xfrm>
          <a:prstGeom prst="cub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>
              <a:defRPr/>
            </a:pPr>
            <a:endParaRPr lang="en-GB"/>
          </a:p>
        </p:txBody>
      </p:sp>
      <p:pic>
        <p:nvPicPr>
          <p:cNvPr id="4199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975" y="4997451"/>
            <a:ext cx="1028700" cy="130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6" name="Rectangle 2"/>
          <p:cNvSpPr>
            <a:spLocks noChangeArrowheads="1"/>
          </p:cNvSpPr>
          <p:nvPr/>
        </p:nvSpPr>
        <p:spPr bwMode="auto">
          <a:xfrm>
            <a:off x="8177214" y="3900488"/>
            <a:ext cx="2217737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41997" name="Object 19"/>
          <p:cNvGraphicFramePr>
            <a:graphicFrameLocks noChangeAspect="1"/>
          </p:cNvGraphicFramePr>
          <p:nvPr/>
        </p:nvGraphicFramePr>
        <p:xfrm>
          <a:off x="4953000" y="5359400"/>
          <a:ext cx="992188" cy="992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8" imgW="1000000" imgH="1000000" progId="MSPhotoEd.3">
                  <p:embed/>
                </p:oleObj>
              </mc:Choice>
              <mc:Fallback>
                <p:oleObj r:id="rId8" imgW="1000000" imgH="1000000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5359400"/>
                        <a:ext cx="992188" cy="992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99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463" y="3128963"/>
            <a:ext cx="10350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9" name="Picture 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075" y="984251"/>
            <a:ext cx="952500" cy="95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0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576" y="1749426"/>
            <a:ext cx="155257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671638" y="657226"/>
            <a:ext cx="1509712" cy="233363"/>
          </a:xfrm>
        </p:spPr>
        <p:txBody>
          <a:bodyPr vert="horz" lIns="91436" tIns="45718" rIns="91436" bIns="45718" rtlCol="0" anchor="ctr">
            <a:norm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</a:pPr>
            <a:fld id="{8B4525CC-0BDD-45AD-9738-A6297AF85D9D}" type="slidenum">
              <a:rPr lang="en-US" sz="1100">
                <a:solidFill>
                  <a:srgbClr val="888888"/>
                </a:solidFill>
              </a:rPr>
              <a:pPr>
                <a:lnSpc>
                  <a:spcPct val="80000"/>
                </a:lnSpc>
              </a:pPr>
              <a:t>19</a:t>
            </a:fld>
            <a:endParaRPr lang="en-US" sz="1100">
              <a:solidFill>
                <a:srgbClr val="888888"/>
              </a:solidFill>
            </a:endParaRPr>
          </a:p>
        </p:txBody>
      </p:sp>
      <p:pic>
        <p:nvPicPr>
          <p:cNvPr id="42002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6" y="5632450"/>
            <a:ext cx="7016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628045" y="5861742"/>
            <a:ext cx="3765718" cy="830993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36" tIns="45718" rIns="91436" bIns="45718">
            <a:spAutoFit/>
          </a:bodyPr>
          <a:lstStyle/>
          <a:p>
            <a:pPr algn="ctr">
              <a:defRPr/>
            </a:pPr>
            <a:r>
              <a:rPr lang="en-US" sz="2400" dirty="0"/>
              <a:t>MoU with several Institutions &amp; Universities</a:t>
            </a:r>
          </a:p>
        </p:txBody>
      </p:sp>
      <p:pic>
        <p:nvPicPr>
          <p:cNvPr id="42006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350" y="4814888"/>
            <a:ext cx="1017588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07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675" y="5632450"/>
            <a:ext cx="14351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278563" y="4200526"/>
            <a:ext cx="1185862" cy="523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2800" dirty="0"/>
              <a:t>others</a:t>
            </a:r>
          </a:p>
        </p:txBody>
      </p:sp>
      <p:pic>
        <p:nvPicPr>
          <p:cNvPr id="42009" name="Picture 2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576" y="2882901"/>
            <a:ext cx="1223963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0" name="Picture 2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075" y="2097089"/>
            <a:ext cx="178435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11" name="Date Placeholder 1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90D5F50F-9D7A-4B35-98D5-7C32F1A043FE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42012" name="Footer Placeholder 5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pic>
        <p:nvPicPr>
          <p:cNvPr id="42013" name="Picture 2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026" y="2255839"/>
            <a:ext cx="1000125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84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Date Placeholder 4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F966A398-2C68-4FA1-9F12-24A067036376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23555" name="Footer Placeholder 5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7413625" y="931863"/>
            <a:ext cx="3163888" cy="45259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Penn State University &amp; Centre for Atmospheric Research, CAR-NASRDA, </a:t>
            </a:r>
          </a:p>
          <a:p>
            <a:pPr>
              <a:defRPr/>
            </a:pPr>
            <a:r>
              <a:rPr lang="en-US" dirty="0"/>
              <a:t>COVID-19 and the environment</a:t>
            </a:r>
          </a:p>
        </p:txBody>
      </p:sp>
      <p:pic>
        <p:nvPicPr>
          <p:cNvPr id="2355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088" y="107950"/>
            <a:ext cx="2963862" cy="658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rrow: Down 14"/>
          <p:cNvSpPr/>
          <p:nvPr/>
        </p:nvSpPr>
        <p:spPr>
          <a:xfrm>
            <a:off x="10528300" y="1093789"/>
            <a:ext cx="46038" cy="4603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27274" y="4995825"/>
            <a:ext cx="4840726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highlight>
                  <a:srgbClr val="FFFF00"/>
                </a:highlight>
              </a:rPr>
              <a:t>Locations: Abuja, Anyigba, Ile-Ife, Lagos, Osogbo, Kano, Benin, MCIU (</a:t>
            </a:r>
            <a:r>
              <a:rPr lang="en-US" sz="2800" dirty="0" err="1">
                <a:highlight>
                  <a:srgbClr val="FFFF00"/>
                </a:highlight>
              </a:rPr>
              <a:t>Aghara</a:t>
            </a:r>
            <a:r>
              <a:rPr lang="en-US" sz="2800" dirty="0">
                <a:highlight>
                  <a:srgbClr val="FFFF00"/>
                </a:highlight>
              </a:rPr>
              <a:t> </a:t>
            </a:r>
            <a:r>
              <a:rPr lang="en-US" sz="2800" dirty="0" err="1">
                <a:highlight>
                  <a:srgbClr val="FFFF00"/>
                </a:highlight>
              </a:rPr>
              <a:t>Otor</a:t>
            </a:r>
            <a:r>
              <a:rPr lang="en-US" sz="2800" dirty="0">
                <a:highlight>
                  <a:srgbClr val="FFFF00"/>
                </a:highlight>
              </a:rPr>
              <a:t>) Ibadan, </a:t>
            </a:r>
            <a:r>
              <a:rPr lang="en-US" sz="2800" dirty="0" err="1">
                <a:highlight>
                  <a:srgbClr val="FFFF00"/>
                </a:highlight>
              </a:rPr>
              <a:t>Aliero</a:t>
            </a:r>
            <a:r>
              <a:rPr lang="en-US" sz="2800" dirty="0">
                <a:highlight>
                  <a:srgbClr val="FFFF00"/>
                </a:highlight>
              </a:rPr>
              <a:t>, Ilorin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63" y="36513"/>
            <a:ext cx="591026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864" y="179389"/>
            <a:ext cx="2333625" cy="484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Title 1"/>
          <p:cNvSpPr>
            <a:spLocks noGrp="1"/>
          </p:cNvSpPr>
          <p:nvPr>
            <p:ph type="title"/>
          </p:nvPr>
        </p:nvSpPr>
        <p:spPr>
          <a:xfrm>
            <a:off x="6581775" y="101600"/>
            <a:ext cx="3943350" cy="801688"/>
          </a:xfrm>
        </p:spPr>
        <p:txBody>
          <a:bodyPr>
            <a:normAutofit fontScale="90000"/>
          </a:bodyPr>
          <a:lstStyle/>
          <a:p>
            <a:pPr algn="r"/>
            <a:r>
              <a:rPr lang="en-US" altLang="en-US" sz="3600"/>
              <a:t>www.purpleair.com </a:t>
            </a:r>
            <a:br>
              <a:rPr lang="en-US" altLang="en-US" sz="3600"/>
            </a:br>
            <a:endParaRPr lang="en-US" altLang="en-US" sz="3600"/>
          </a:p>
        </p:txBody>
      </p:sp>
    </p:spTree>
    <p:extLst>
      <p:ext uri="{BB962C8B-B14F-4D97-AF65-F5344CB8AC3E}">
        <p14:creationId xmlns:p14="http://schemas.microsoft.com/office/powerpoint/2010/main" val="2970707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9650" y="136526"/>
            <a:ext cx="7342188" cy="5556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/>
              <a:t>Programs – potential beneficiary</a:t>
            </a:r>
          </a:p>
        </p:txBody>
      </p:sp>
      <p:sp>
        <p:nvSpPr>
          <p:cNvPr id="43011" name="Footer Placeholder 2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1703512" y="1005409"/>
            <a:ext cx="9144000" cy="5716066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1200"/>
              </a:spcAft>
              <a:defRPr/>
            </a:pPr>
            <a:r>
              <a:rPr lang="en-US" dirty="0"/>
              <a:t>Physics – </a:t>
            </a:r>
            <a:r>
              <a:rPr lang="en-US" sz="2400" dirty="0">
                <a:solidFill>
                  <a:srgbClr val="FF0000"/>
                </a:solidFill>
              </a:rPr>
              <a:t>atmospheric-, ionospheric-, space-, </a:t>
            </a:r>
            <a:r>
              <a:rPr lang="en-US" sz="2400" dirty="0" err="1">
                <a:solidFill>
                  <a:srgbClr val="FF0000"/>
                </a:solidFill>
              </a:rPr>
              <a:t>radiopropagation</a:t>
            </a:r>
            <a:r>
              <a:rPr lang="en-US" sz="2400" dirty="0">
                <a:solidFill>
                  <a:srgbClr val="FF0000"/>
                </a:solidFill>
              </a:rPr>
              <a:t>- Physics, </a:t>
            </a:r>
          </a:p>
          <a:p>
            <a:pPr>
              <a:spcAft>
                <a:spcPts val="1200"/>
              </a:spcAft>
              <a:defRPr/>
            </a:pPr>
            <a:r>
              <a:rPr lang="en-US" dirty="0"/>
              <a:t>Chemistry - </a:t>
            </a:r>
            <a:r>
              <a:rPr lang="en-US" sz="2400" dirty="0">
                <a:solidFill>
                  <a:srgbClr val="FF0000"/>
                </a:solidFill>
              </a:rPr>
              <a:t>atmospheric/environmental Chemistry</a:t>
            </a:r>
          </a:p>
          <a:p>
            <a:pPr>
              <a:spcAft>
                <a:spcPts val="1200"/>
              </a:spcAft>
              <a:defRPr/>
            </a:pPr>
            <a:r>
              <a:rPr lang="en-US" dirty="0"/>
              <a:t>Biological Sciences - </a:t>
            </a:r>
            <a:r>
              <a:rPr lang="en-US" sz="2400" dirty="0">
                <a:solidFill>
                  <a:srgbClr val="FF0000"/>
                </a:solidFill>
              </a:rPr>
              <a:t>Microgravity &amp; Environmental studies</a:t>
            </a:r>
          </a:p>
          <a:p>
            <a:pPr>
              <a:spcAft>
                <a:spcPts val="1200"/>
              </a:spcAft>
              <a:defRPr/>
            </a:pPr>
            <a:r>
              <a:rPr lang="en-US" dirty="0"/>
              <a:t>Computer Science </a:t>
            </a:r>
            <a:r>
              <a:rPr lang="en-US" sz="2000" dirty="0"/>
              <a:t>– </a:t>
            </a:r>
            <a:r>
              <a:rPr lang="en-US" sz="2000" dirty="0">
                <a:solidFill>
                  <a:srgbClr val="FF0000"/>
                </a:solidFill>
              </a:rPr>
              <a:t>Software </a:t>
            </a:r>
            <a:r>
              <a:rPr lang="en-US" sz="2400" dirty="0">
                <a:solidFill>
                  <a:srgbClr val="FF0000"/>
                </a:solidFill>
              </a:rPr>
              <a:t>development, programming skills</a:t>
            </a:r>
          </a:p>
          <a:p>
            <a:pPr>
              <a:spcAft>
                <a:spcPts val="1200"/>
              </a:spcAft>
              <a:defRPr/>
            </a:pPr>
            <a:r>
              <a:rPr lang="en-US" dirty="0"/>
              <a:t>Engineering - </a:t>
            </a:r>
            <a:r>
              <a:rPr lang="en-US" sz="2400" dirty="0">
                <a:solidFill>
                  <a:srgbClr val="FF0000"/>
                </a:solidFill>
              </a:rPr>
              <a:t>instrumentation</a:t>
            </a:r>
          </a:p>
          <a:p>
            <a:pPr>
              <a:spcAft>
                <a:spcPts val="1200"/>
              </a:spcAft>
              <a:defRPr/>
            </a:pPr>
            <a:r>
              <a:rPr lang="en-US" dirty="0"/>
              <a:t>Agriculture – </a:t>
            </a:r>
            <a:r>
              <a:rPr lang="en-US" sz="2400" dirty="0">
                <a:solidFill>
                  <a:srgbClr val="FF0000"/>
                </a:solidFill>
              </a:rPr>
              <a:t>Crop science (</a:t>
            </a:r>
            <a:r>
              <a:rPr lang="en-US" sz="2400" dirty="0" err="1">
                <a:solidFill>
                  <a:srgbClr val="FF0000"/>
                </a:solidFill>
              </a:rPr>
              <a:t>Agromet</a:t>
            </a:r>
            <a:r>
              <a:rPr lang="en-US" sz="2400" dirty="0">
                <a:solidFill>
                  <a:srgbClr val="FF0000"/>
                </a:solidFill>
              </a:rPr>
              <a:t>)</a:t>
            </a:r>
          </a:p>
          <a:p>
            <a:pPr>
              <a:spcAft>
                <a:spcPts val="1200"/>
              </a:spcAft>
              <a:defRPr/>
            </a:pPr>
            <a:r>
              <a:rPr lang="en-US" dirty="0"/>
              <a:t>Geography – </a:t>
            </a:r>
            <a:r>
              <a:rPr lang="en-US" sz="2400" dirty="0">
                <a:solidFill>
                  <a:srgbClr val="FF0000"/>
                </a:solidFill>
              </a:rPr>
              <a:t>Meteorological data</a:t>
            </a:r>
          </a:p>
          <a:p>
            <a:pPr>
              <a:spcAft>
                <a:spcPts val="1200"/>
              </a:spcAft>
              <a:defRPr/>
            </a:pPr>
            <a:r>
              <a:rPr lang="en-US" dirty="0"/>
              <a:t>Energy studies – </a:t>
            </a:r>
            <a:r>
              <a:rPr lang="en-US" sz="2400" dirty="0">
                <a:solidFill>
                  <a:srgbClr val="FF0000"/>
                </a:solidFill>
              </a:rPr>
              <a:t>solar energy, radiation studies</a:t>
            </a:r>
          </a:p>
          <a:p>
            <a:pPr>
              <a:spcAft>
                <a:spcPts val="1200"/>
              </a:spcAft>
              <a:defRPr/>
            </a:pPr>
            <a:r>
              <a:rPr lang="en-US" dirty="0"/>
              <a:t>Statisticians </a:t>
            </a:r>
            <a:r>
              <a:rPr lang="en-US" sz="2400" dirty="0"/>
              <a:t>   - data analysis </a:t>
            </a:r>
            <a:r>
              <a:rPr lang="en-US" sz="2400" dirty="0" err="1"/>
              <a:t>etc</a:t>
            </a:r>
            <a:r>
              <a:rPr lang="en-US" sz="2400" dirty="0"/>
              <a:t> </a:t>
            </a:r>
            <a:endParaRPr lang="en-US" sz="2400" dirty="0">
              <a:solidFill>
                <a:srgbClr val="FF0000"/>
              </a:solidFill>
            </a:endParaRPr>
          </a:p>
          <a:p>
            <a:pPr>
              <a:spcAft>
                <a:spcPts val="1200"/>
              </a:spcAft>
              <a:defRPr/>
            </a:pPr>
            <a:r>
              <a:rPr lang="en-US" sz="2600" dirty="0">
                <a:highlight>
                  <a:srgbClr val="FFFF00"/>
                </a:highlight>
              </a:rPr>
              <a:t>Others – Environmental scientists, health practitioners, </a:t>
            </a:r>
            <a:r>
              <a:rPr lang="en-US" sz="2600" dirty="0" err="1">
                <a:highlight>
                  <a:srgbClr val="FFFF00"/>
                </a:highlight>
              </a:rPr>
              <a:t>etc</a:t>
            </a:r>
            <a:endParaRPr lang="en-US" sz="26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43013" name="Date Placeholder 6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28737F67-04B6-43E4-BCF0-0BFF0D5B1C45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64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3"/>
          <p:cNvSpPr>
            <a:spLocks noGrp="1"/>
          </p:cNvSpPr>
          <p:nvPr>
            <p:ph type="title"/>
          </p:nvPr>
        </p:nvSpPr>
        <p:spPr>
          <a:xfrm>
            <a:off x="2133600" y="157164"/>
            <a:ext cx="8153400" cy="1341437"/>
          </a:xfrm>
        </p:spPr>
        <p:txBody>
          <a:bodyPr anchor="t"/>
          <a:lstStyle/>
          <a:p>
            <a:r>
              <a:rPr lang="en-GB" altLang="en-US" smtClean="0"/>
              <a:t>CAR Offers</a:t>
            </a:r>
          </a:p>
        </p:txBody>
      </p:sp>
      <p:sp>
        <p:nvSpPr>
          <p:cNvPr id="44035" name="Footer Placeholder 2"/>
          <p:cNvSpPr>
            <a:spLocks noGrp="1" noChangeArrowheads="1"/>
          </p:cNvSpPr>
          <p:nvPr>
            <p:ph type="ftr" sz="quarter" idx="15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r>
              <a:rPr lang="en-US" altLang="en-US" smtClean="0"/>
              <a:t>www.carnasrda.com</a:t>
            </a:r>
          </a:p>
        </p:txBody>
      </p:sp>
      <p:sp>
        <p:nvSpPr>
          <p:cNvPr id="44036" name="Content Placeholder 4"/>
          <p:cNvSpPr>
            <a:spLocks noGrp="1"/>
          </p:cNvSpPr>
          <p:nvPr>
            <p:ph sz="quarter" idx="13"/>
          </p:nvPr>
        </p:nvSpPr>
        <p:spPr>
          <a:xfrm>
            <a:off x="1631950" y="1112839"/>
            <a:ext cx="9036050" cy="5291137"/>
          </a:xfrm>
        </p:spPr>
        <p:txBody>
          <a:bodyPr/>
          <a:lstStyle/>
          <a:p>
            <a:r>
              <a:rPr lang="en-GB" altLang="en-US" smtClean="0"/>
              <a:t>Staff Exchange</a:t>
            </a:r>
          </a:p>
          <a:p>
            <a:r>
              <a:rPr lang="en-GB" altLang="en-US" smtClean="0"/>
              <a:t>Research grants</a:t>
            </a:r>
          </a:p>
          <a:p>
            <a:r>
              <a:rPr lang="en-GB" altLang="en-US" smtClean="0"/>
              <a:t>Co-supervision of graduate programs</a:t>
            </a:r>
          </a:p>
          <a:p>
            <a:r>
              <a:rPr lang="en-GB" altLang="en-US" smtClean="0"/>
              <a:t>Industrial Training Placement</a:t>
            </a:r>
          </a:p>
          <a:p>
            <a:r>
              <a:rPr lang="en-US" altLang="en-US"/>
              <a:t>Organization of Thematic Schools/Workshops/Conferences</a:t>
            </a:r>
          </a:p>
          <a:p>
            <a:r>
              <a:rPr lang="en-GB" altLang="en-US" smtClean="0"/>
              <a:t>Joint hosting of meetings</a:t>
            </a:r>
          </a:p>
          <a:p>
            <a:r>
              <a:rPr lang="en-GB" altLang="en-US" smtClean="0"/>
              <a:t>Data exchange/sharing</a:t>
            </a:r>
          </a:p>
          <a:p>
            <a:r>
              <a:rPr lang="en-GB" altLang="en-US" smtClean="0"/>
              <a:t>Equipment hosting</a:t>
            </a:r>
          </a:p>
        </p:txBody>
      </p:sp>
      <p:sp>
        <p:nvSpPr>
          <p:cNvPr id="44037" name="Date Placeholder 1"/>
          <p:cNvSpPr>
            <a:spLocks noGrp="1" noChangeArrowheads="1"/>
          </p:cNvSpPr>
          <p:nvPr>
            <p:ph type="dt" sz="quarter" idx="14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fld id="{87B31C3A-EDB8-4491-9878-A8A040FE7A1D}" type="datetime1">
              <a:rPr lang="en-US" altLang="en-US" smtClean="0"/>
              <a:pPr/>
              <a:t>10/16/2022</a:t>
            </a:fld>
            <a:endParaRPr lang="en-US" alt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lnSpc>
                <a:spcPct val="80000"/>
              </a:lnSpc>
            </a:pPr>
            <a:fld id="{7520F56E-B964-40F4-B2FF-C18EEF042277}" type="slidenum">
              <a:rPr lang="en-US" sz="1300">
                <a:solidFill>
                  <a:srgbClr val="FFFFFF"/>
                </a:solidFill>
              </a:rPr>
              <a:pPr>
                <a:lnSpc>
                  <a:spcPct val="80000"/>
                </a:lnSpc>
              </a:pPr>
              <a:t>21</a:t>
            </a:fld>
            <a:endParaRPr lang="en-US" sz="1100" b="0">
              <a:solidFill>
                <a:srgbClr val="888888"/>
              </a:solidFill>
            </a:endParaRPr>
          </a:p>
        </p:txBody>
      </p:sp>
      <p:sp>
        <p:nvSpPr>
          <p:cNvPr id="44039" name="Rectangle 6"/>
          <p:cNvSpPr>
            <a:spLocks noChangeArrowheads="1"/>
          </p:cNvSpPr>
          <p:nvPr/>
        </p:nvSpPr>
        <p:spPr bwMode="auto">
          <a:xfrm>
            <a:off x="6553200" y="4562475"/>
            <a:ext cx="4114800" cy="181610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/>
            <a:r>
              <a:rPr lang="en-US" altLang="en-US" sz="2800"/>
              <a:t>CAR has attained the status of a world-class R &amp; D CoE in atmospheric research. </a:t>
            </a:r>
          </a:p>
        </p:txBody>
      </p:sp>
    </p:spTree>
    <p:extLst>
      <p:ext uri="{BB962C8B-B14F-4D97-AF65-F5344CB8AC3E}">
        <p14:creationId xmlns:p14="http://schemas.microsoft.com/office/powerpoint/2010/main" val="966209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1824038" y="195263"/>
            <a:ext cx="8229600" cy="1143000"/>
          </a:xfrm>
        </p:spPr>
        <p:txBody>
          <a:bodyPr/>
          <a:lstStyle/>
          <a:p>
            <a:r>
              <a:rPr lang="en-US" altLang="en-US" smtClean="0"/>
              <a:t>Covid 19 and Environment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1824039" y="1252538"/>
            <a:ext cx="7539037" cy="4699000"/>
          </a:xfrm>
        </p:spPr>
        <p:txBody>
          <a:bodyPr/>
          <a:lstStyle/>
          <a:p>
            <a:r>
              <a:rPr lang="en-US" altLang="en-US" smtClean="0"/>
              <a:t>An international research cooperation in collaboration with Penn State Univ USA</a:t>
            </a:r>
          </a:p>
          <a:p>
            <a:r>
              <a:rPr lang="en-US" altLang="en-US" smtClean="0"/>
              <a:t>Multidisciplinary</a:t>
            </a:r>
          </a:p>
          <a:p>
            <a:r>
              <a:rPr lang="en-US" altLang="en-US" smtClean="0"/>
              <a:t>Physicists</a:t>
            </a:r>
          </a:p>
          <a:p>
            <a:r>
              <a:rPr lang="en-US" altLang="en-US" smtClean="0"/>
              <a:t>Medical practitioners</a:t>
            </a:r>
          </a:p>
          <a:p>
            <a:r>
              <a:rPr lang="en-US" altLang="en-US" smtClean="0"/>
              <a:t>Epidemiologists</a:t>
            </a:r>
          </a:p>
          <a:p>
            <a:r>
              <a:rPr lang="en-US" altLang="en-US" smtClean="0"/>
              <a:t>Statisticians</a:t>
            </a:r>
          </a:p>
          <a:p>
            <a:r>
              <a:rPr lang="en-US" altLang="en-US" smtClean="0"/>
              <a:t>Policy makers</a:t>
            </a:r>
          </a:p>
          <a:p>
            <a:endParaRPr lang="en-US" altLang="en-US" smtClean="0"/>
          </a:p>
        </p:txBody>
      </p:sp>
      <p:sp>
        <p:nvSpPr>
          <p:cNvPr id="45060" name="Date Placeholder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535C624C-39AA-4305-97C6-A7CD822EDC52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45061" name="Footer Placeholder 4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sp>
        <p:nvSpPr>
          <p:cNvPr id="45062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077200" y="6356351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hangingPunct="1">
              <a:spcBef>
                <a:spcPct val="0"/>
              </a:spcBef>
              <a:buSzTx/>
              <a:buFontTx/>
              <a:buNone/>
            </a:pPr>
            <a:fld id="{C61CC51F-9FD3-4EC7-BA31-AEA2EF8C6B86}" type="slidenum">
              <a:rPr lang="en-US" altLang="en-US" sz="1200">
                <a:solidFill>
                  <a:srgbClr val="898989"/>
                </a:solidFill>
              </a:rPr>
              <a:pPr hangingPunct="1">
                <a:spcBef>
                  <a:spcPct val="0"/>
                </a:spcBef>
                <a:buSzTx/>
                <a:buFontTx/>
                <a:buNone/>
              </a:pPr>
              <a:t>22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35676" y="2406651"/>
            <a:ext cx="4587875" cy="20621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/>
              <a:t>Special Issue on “The COVID-19 pandemic and Environment in Africa “  in an AGU Journal </a:t>
            </a:r>
          </a:p>
        </p:txBody>
      </p:sp>
      <p:pic>
        <p:nvPicPr>
          <p:cNvPr id="45064" name="Picture 2" descr="GeoHeal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575" y="4743451"/>
            <a:ext cx="79819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5" name="TextBox 10"/>
          <p:cNvSpPr txBox="1">
            <a:spLocks noChangeArrowheads="1"/>
          </p:cNvSpPr>
          <p:nvPr/>
        </p:nvSpPr>
        <p:spPr bwMode="auto">
          <a:xfrm>
            <a:off x="2289175" y="6011863"/>
            <a:ext cx="7983538" cy="4619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r>
              <a:rPr lang="en-US" altLang="en-US" sz="2400"/>
              <a:t>https://agupubs.onlinelibrary.wiley.com/journal/24711403</a:t>
            </a:r>
          </a:p>
        </p:txBody>
      </p:sp>
    </p:spTree>
    <p:extLst>
      <p:ext uri="{BB962C8B-B14F-4D97-AF65-F5344CB8AC3E}">
        <p14:creationId xmlns:p14="http://schemas.microsoft.com/office/powerpoint/2010/main" val="42834276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1981200" y="1"/>
            <a:ext cx="8229600" cy="765175"/>
          </a:xfrm>
        </p:spPr>
        <p:txBody>
          <a:bodyPr/>
          <a:lstStyle/>
          <a:p>
            <a:r>
              <a:rPr lang="en-US" altLang="en-US" smtClean="0"/>
              <a:t>Annual report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005260"/>
            <a:ext cx="8229600" cy="48811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/>
              <a:t>Details of our activities</a:t>
            </a:r>
          </a:p>
          <a:p>
            <a:pPr>
              <a:defRPr/>
            </a:pPr>
            <a:r>
              <a:rPr lang="en-US" dirty="0"/>
              <a:t>Annual reports freely available for</a:t>
            </a:r>
          </a:p>
          <a:p>
            <a:pPr lvl="6">
              <a:defRPr/>
            </a:pPr>
            <a:r>
              <a:rPr lang="en-US" sz="3200" dirty="0"/>
              <a:t>2013-2014</a:t>
            </a:r>
          </a:p>
          <a:p>
            <a:pPr lvl="6">
              <a:defRPr/>
            </a:pPr>
            <a:r>
              <a:rPr lang="en-US" sz="3200" dirty="0"/>
              <a:t>2015-2016</a:t>
            </a:r>
          </a:p>
          <a:p>
            <a:pPr lvl="6">
              <a:defRPr/>
            </a:pPr>
            <a:r>
              <a:rPr lang="en-US" sz="3200" dirty="0"/>
              <a:t>2017-2018</a:t>
            </a:r>
          </a:p>
          <a:p>
            <a:pPr lvl="6">
              <a:defRPr/>
            </a:pPr>
            <a:r>
              <a:rPr lang="en-US" sz="3200" dirty="0"/>
              <a:t>2019</a:t>
            </a:r>
          </a:p>
          <a:p>
            <a:pPr lvl="6">
              <a:defRPr/>
            </a:pPr>
            <a:r>
              <a:rPr lang="en-US" sz="3200" dirty="0"/>
              <a:t>2020</a:t>
            </a:r>
          </a:p>
          <a:p>
            <a:pPr marL="1214438" lvl="6" indent="-55563" algn="ctr">
              <a:buNone/>
              <a:defRPr/>
            </a:pPr>
            <a:r>
              <a:rPr lang="en-US" sz="4000" dirty="0"/>
              <a:t>@</a:t>
            </a:r>
          </a:p>
          <a:p>
            <a:pPr marL="1214438" lvl="6" indent="-55563" algn="ctr">
              <a:buNone/>
              <a:defRPr/>
            </a:pPr>
            <a:r>
              <a:rPr lang="en-US" sz="4400" b="1" i="1" dirty="0">
                <a:solidFill>
                  <a:srgbClr val="0CB000"/>
                </a:solidFill>
              </a:rPr>
              <a:t>www.carnasrda.com</a:t>
            </a:r>
            <a:endParaRPr lang="en-US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46084" name="Date Placeholder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9AAC44CE-25F2-4D51-8974-D30CF1BCF446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46085" name="Footer Placeholder 4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sp>
        <p:nvSpPr>
          <p:cNvPr id="46086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077200" y="6356351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hangingPunct="1">
              <a:spcBef>
                <a:spcPct val="0"/>
              </a:spcBef>
              <a:buSzTx/>
              <a:buFontTx/>
              <a:buNone/>
            </a:pPr>
            <a:fld id="{0BCB757A-3A8A-4FFB-AD60-9D4692DDC08D}" type="slidenum">
              <a:rPr lang="en-US" altLang="en-US" sz="1200">
                <a:solidFill>
                  <a:srgbClr val="898989"/>
                </a:solidFill>
              </a:rPr>
              <a:pPr hangingPunct="1">
                <a:spcBef>
                  <a:spcPct val="0"/>
                </a:spcBef>
                <a:buSzTx/>
                <a:buFontTx/>
                <a:buNone/>
              </a:pPr>
              <a:t>23</a:t>
            </a:fld>
            <a:endParaRPr lang="en-US" altLang="en-US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64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1981200" y="120650"/>
            <a:ext cx="8229600" cy="1143000"/>
          </a:xfrm>
        </p:spPr>
        <p:txBody>
          <a:bodyPr/>
          <a:lstStyle/>
          <a:p>
            <a:r>
              <a:rPr lang="en-GB" altLang="en-US" smtClean="0"/>
              <a:t>Conclusion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1849438" y="3846513"/>
            <a:ext cx="8229600" cy="2825750"/>
          </a:xfrm>
        </p:spPr>
        <p:txBody>
          <a:bodyPr/>
          <a:lstStyle/>
          <a:p>
            <a:pPr eaLnBrk="1"/>
            <a:r>
              <a:rPr lang="en-US" altLang="en-US" smtClean="0"/>
              <a:t>C</a:t>
            </a:r>
            <a:r>
              <a:rPr lang="en-US" altLang="en-US" smtClean="0"/>
              <a:t>all for research collaboration</a:t>
            </a:r>
          </a:p>
          <a:p>
            <a:r>
              <a:rPr lang="en-GB" altLang="en-US" smtClean="0"/>
              <a:t>Data</a:t>
            </a:r>
          </a:p>
          <a:p>
            <a:r>
              <a:rPr lang="en-GB" altLang="en-US" smtClean="0"/>
              <a:t>Research support</a:t>
            </a:r>
          </a:p>
          <a:p>
            <a:r>
              <a:rPr lang="en-US" altLang="en-US" smtClean="0"/>
              <a:t>Click on www.carnasrda.com</a:t>
            </a:r>
          </a:p>
        </p:txBody>
      </p:sp>
      <p:sp>
        <p:nvSpPr>
          <p:cNvPr id="47108" name="Date Placeholder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07C128A5-EB3D-445F-89E6-2F791D5C8EA4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47109" name="Footer Placeholder 4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sp>
        <p:nvSpPr>
          <p:cNvPr id="47110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077200" y="6356351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hangingPunct="1">
              <a:spcBef>
                <a:spcPct val="0"/>
              </a:spcBef>
              <a:buSzTx/>
              <a:buFontTx/>
              <a:buNone/>
            </a:pPr>
            <a:fld id="{602DBB92-43CF-4DE2-973D-A0367286B5C1}" type="slidenum">
              <a:rPr lang="en-US" altLang="en-US" sz="1200">
                <a:solidFill>
                  <a:srgbClr val="898989"/>
                </a:solidFill>
              </a:rPr>
              <a:pPr hangingPunct="1">
                <a:spcBef>
                  <a:spcPct val="0"/>
                </a:spcBef>
                <a:buSzTx/>
                <a:buFontTx/>
                <a:buNone/>
              </a:pPr>
              <a:t>24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1524000" y="1204218"/>
            <a:ext cx="8820472" cy="2224782"/>
          </a:xfrm>
          <a:prstGeom prst="rect">
            <a:avLst/>
          </a:prstGeom>
          <a:solidFill>
            <a:srgbClr val="92D050"/>
          </a:solidFill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45720" rIns="45720"/>
          <a:lstStyle>
            <a:lvl1pPr marL="342900" indent="-342900" algn="l" defTabSz="457200" rtl="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782638" indent="-325438" algn="l" defTabSz="457200" rtl="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219200" indent="-304800" algn="l" defTabSz="457200" rtl="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•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736725" indent="-365125" algn="l" defTabSz="457200" rtl="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–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193925" indent="-365125" algn="l" defTabSz="457200" rtl="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 kern="1200">
                <a:solidFill>
                  <a:srgbClr val="000000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>
              <a:defRPr/>
            </a:pPr>
            <a:r>
              <a:rPr lang="en-US" altLang="x-none" sz="2800" dirty="0"/>
              <a:t>FUL should consider hosting one of our Laboratories</a:t>
            </a:r>
            <a:endParaRPr lang="en-GB" sz="2800" dirty="0"/>
          </a:p>
          <a:p>
            <a:pPr>
              <a:defRPr/>
            </a:pPr>
            <a:r>
              <a:rPr lang="en-US" altLang="x-none" sz="2800" dirty="0"/>
              <a:t>Office space</a:t>
            </a:r>
          </a:p>
          <a:p>
            <a:pPr>
              <a:defRPr/>
            </a:pPr>
            <a:r>
              <a:rPr lang="en-US" altLang="x-none" sz="2800" dirty="0"/>
              <a:t>Land in permanent site</a:t>
            </a:r>
            <a:endParaRPr lang="x-none" altLang="x-none" sz="2800" dirty="0"/>
          </a:p>
        </p:txBody>
      </p:sp>
    </p:spTree>
    <p:extLst>
      <p:ext uri="{BB962C8B-B14F-4D97-AF65-F5344CB8AC3E}">
        <p14:creationId xmlns:p14="http://schemas.microsoft.com/office/powerpoint/2010/main" val="150975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3276600" y="2717800"/>
            <a:ext cx="4191000" cy="1341438"/>
          </a:xfrm>
        </p:spPr>
        <p:txBody>
          <a:bodyPr/>
          <a:lstStyle/>
          <a:p>
            <a:r>
              <a:rPr lang="en-US" altLang="en-US" smtClean="0"/>
              <a:t>Thanks</a:t>
            </a:r>
          </a:p>
        </p:txBody>
      </p:sp>
      <p:sp>
        <p:nvSpPr>
          <p:cNvPr id="48131" name="TextBox 2"/>
          <p:cNvSpPr txBox="1">
            <a:spLocks noChangeArrowheads="1"/>
          </p:cNvSpPr>
          <p:nvPr/>
        </p:nvSpPr>
        <p:spPr bwMode="auto">
          <a:xfrm>
            <a:off x="1524000" y="5229226"/>
            <a:ext cx="9144000" cy="461963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/>
            <a:r>
              <a:rPr lang="en-GB" altLang="en-US" sz="2400" b="1">
                <a:solidFill>
                  <a:schemeClr val="bg1"/>
                </a:solidFill>
              </a:rPr>
              <a:t>Email: info @carnasrda.com</a:t>
            </a:r>
            <a:endParaRPr lang="en-US" altLang="en-US" sz="2400" b="1">
              <a:solidFill>
                <a:schemeClr val="bg1"/>
              </a:solidFill>
            </a:endParaRPr>
          </a:p>
        </p:txBody>
      </p:sp>
      <p:sp>
        <p:nvSpPr>
          <p:cNvPr id="48132" name="Footer Placeholder 1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sp>
        <p:nvSpPr>
          <p:cNvPr id="48133" name="Date Placeholder 3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6F0B0804-7BE0-4DFA-80DC-752342E211E8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48134" name="Slide Number Placeholder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077200" y="6356351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hangingPunct="1">
              <a:spcBef>
                <a:spcPct val="0"/>
              </a:spcBef>
              <a:buSzTx/>
              <a:buFontTx/>
              <a:buNone/>
            </a:pPr>
            <a:fld id="{D1C8CCD7-2245-4D47-94CF-D5ECAB881CAD}" type="slidenum">
              <a:rPr lang="en-US" altLang="en-US" sz="1200">
                <a:solidFill>
                  <a:srgbClr val="898989"/>
                </a:solidFill>
              </a:rPr>
              <a:pPr hangingPunct="1">
                <a:spcBef>
                  <a:spcPct val="0"/>
                </a:spcBef>
                <a:buSzTx/>
                <a:buFontTx/>
                <a:buNone/>
              </a:pPr>
              <a:t>25</a:t>
            </a:fld>
            <a:endParaRPr lang="en-US" altLang="en-US" sz="1200">
              <a:solidFill>
                <a:srgbClr val="FFFFFF"/>
              </a:solidFill>
            </a:endParaRPr>
          </a:p>
        </p:txBody>
      </p:sp>
      <p:sp>
        <p:nvSpPr>
          <p:cNvPr id="48135" name="Text Box 3" descr="TextBox 2"/>
          <p:cNvSpPr txBox="1">
            <a:spLocks/>
          </p:cNvSpPr>
          <p:nvPr/>
        </p:nvSpPr>
        <p:spPr bwMode="auto">
          <a:xfrm>
            <a:off x="1524000" y="5969001"/>
            <a:ext cx="9144000" cy="830263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/>
            <a:r>
              <a:rPr lang="en-US" altLang="en-US" sz="4800" u="sng">
                <a:solidFill>
                  <a:srgbClr val="0000FF"/>
                </a:solidFill>
                <a:hlinkClick r:id="rId2"/>
              </a:rPr>
              <a:t>www.carnasrda.com</a:t>
            </a:r>
            <a:endParaRPr lang="en-US" altLang="en-US" sz="4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119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146050"/>
            <a:ext cx="8229600" cy="1143000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en-US" dirty="0"/>
              <a:t>https://openmap.clarity.io/</a:t>
            </a:r>
            <a:br>
              <a:rPr lang="en-US" dirty="0"/>
            </a:br>
            <a:endParaRPr lang="en-US" dirty="0"/>
          </a:p>
        </p:txBody>
      </p:sp>
      <p:sp>
        <p:nvSpPr>
          <p:cNvPr id="24579" name="Date Placeholder 4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B45BDBF9-94D0-4897-9133-224E73C8EC99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24580" name="Footer Placeholder 5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6243638" y="1419226"/>
            <a:ext cx="4310062" cy="4525963"/>
          </a:xfrm>
        </p:spPr>
        <p:txBody>
          <a:bodyPr/>
          <a:lstStyle/>
          <a:p>
            <a:pPr>
              <a:defRPr/>
            </a:pPr>
            <a:r>
              <a:rPr lang="en-US" dirty="0"/>
              <a:t>You may view the air quality over some cities in Nigeria at real time</a:t>
            </a:r>
          </a:p>
          <a:p>
            <a:pPr marL="0" indent="0">
              <a:buNone/>
              <a:defRPr/>
            </a:pPr>
            <a:r>
              <a:rPr lang="en-US" dirty="0"/>
              <a:t>. </a:t>
            </a:r>
          </a:p>
          <a:p>
            <a:pPr>
              <a:defRPr/>
            </a:pPr>
            <a:r>
              <a:rPr lang="en-US" dirty="0"/>
              <a:t>Penn State University &amp; Centre for Atmospheric Research, CAR-NASRDA, </a:t>
            </a:r>
          </a:p>
        </p:txBody>
      </p:sp>
      <p:sp>
        <p:nvSpPr>
          <p:cNvPr id="15" name="Arrow: Down 14"/>
          <p:cNvSpPr/>
          <p:nvPr/>
        </p:nvSpPr>
        <p:spPr>
          <a:xfrm>
            <a:off x="10528300" y="1093789"/>
            <a:ext cx="46038" cy="46037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7569613" y="5468534"/>
            <a:ext cx="2865082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800" dirty="0">
                <a:highlight>
                  <a:srgbClr val="FFFF00"/>
                </a:highlight>
              </a:rPr>
              <a:t>Kano, Maiduguri, Calabar, Lagos, Abuja</a:t>
            </a:r>
          </a:p>
        </p:txBody>
      </p:sp>
      <p:pic>
        <p:nvPicPr>
          <p:cNvPr id="2458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25" y="766764"/>
            <a:ext cx="4914900" cy="594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24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157164"/>
            <a:ext cx="8229600" cy="1341437"/>
          </a:xfrm>
        </p:spPr>
        <p:txBody>
          <a:bodyPr>
            <a:normAutofit fontScale="90000"/>
          </a:bodyPr>
          <a:lstStyle/>
          <a:p>
            <a:pPr algn="r">
              <a:defRPr/>
            </a:pPr>
            <a:r>
              <a:rPr lang="en-US" dirty="0"/>
              <a:t>Atmospheric Research Software &amp; Instrumentation Development - ARSID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1524000" y="1681163"/>
            <a:ext cx="8915400" cy="2774950"/>
          </a:xfrm>
        </p:spPr>
        <p:txBody>
          <a:bodyPr>
            <a:normAutofit lnSpcReduction="10000"/>
          </a:bodyPr>
          <a:lstStyle/>
          <a:p>
            <a:pPr>
              <a:spcAft>
                <a:spcPts val="600"/>
              </a:spcAft>
              <a:defRPr/>
            </a:pPr>
            <a:r>
              <a:rPr lang="en-GB" dirty="0"/>
              <a:t>Development of software for atmospheric research</a:t>
            </a:r>
          </a:p>
          <a:p>
            <a:pPr>
              <a:spcAft>
                <a:spcPts val="600"/>
              </a:spcAft>
              <a:defRPr/>
            </a:pPr>
            <a:r>
              <a:rPr lang="en-GB" dirty="0"/>
              <a:t>Instrumentation</a:t>
            </a:r>
          </a:p>
          <a:p>
            <a:pPr>
              <a:spcAft>
                <a:spcPts val="600"/>
              </a:spcAft>
              <a:defRPr/>
            </a:pPr>
            <a:r>
              <a:rPr lang="en-GB" dirty="0"/>
              <a:t>Real-time maps of atmospheric parameters over Nigeria</a:t>
            </a:r>
          </a:p>
          <a:p>
            <a:pPr>
              <a:spcAft>
                <a:spcPts val="600"/>
              </a:spcAft>
              <a:defRPr/>
            </a:pPr>
            <a:r>
              <a:rPr lang="en-GB" dirty="0"/>
              <a:t>Real-time maps of environmental gases over Nigeria</a:t>
            </a:r>
          </a:p>
          <a:p>
            <a:pPr>
              <a:spcAft>
                <a:spcPts val="600"/>
              </a:spcAft>
              <a:defRPr/>
            </a:pPr>
            <a:r>
              <a:rPr lang="en-GB" dirty="0"/>
              <a:t>Now-cast and Forecast of  space weather over Nigeria</a:t>
            </a:r>
          </a:p>
          <a:p>
            <a:pPr>
              <a:spcAft>
                <a:spcPts val="600"/>
              </a:spcAft>
              <a:defRPr/>
            </a:pP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529696" y="63239"/>
            <a:ext cx="685800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perspectiveRelaxedModerately"/>
              <a:lightRig rig="threePt" dir="t"/>
            </a:scene3d>
          </a:bodyPr>
          <a:lstStyle/>
          <a:p>
            <a:pPr>
              <a:defRPr/>
            </a:pPr>
            <a:r>
              <a:rPr lang="en-GB" sz="8800" dirty="0">
                <a:latin typeface="AR BLANCA" panose="02000000000000000000" pitchFamily="2" charset="0"/>
              </a:rPr>
              <a:t>5</a:t>
            </a:r>
          </a:p>
        </p:txBody>
      </p:sp>
      <p:sp>
        <p:nvSpPr>
          <p:cNvPr id="25605" name="Footer Placeholder 3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  <p:sp>
        <p:nvSpPr>
          <p:cNvPr id="25606" name="Date Placeholder 4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1981200" y="6356351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fld id="{E087E9BE-C8C1-4B02-B4DC-572383F5AC00}" type="datetime1">
              <a:rPr lang="en-US" altLang="en-US" sz="1200">
                <a:solidFill>
                  <a:srgbClr val="898989"/>
                </a:solidFill>
              </a:rPr>
              <a:pPr eaLnBrk="1" hangingPunct="1">
                <a:spcBef>
                  <a:spcPct val="0"/>
                </a:spcBef>
                <a:buSzTx/>
                <a:buFontTx/>
                <a:buNone/>
              </a:pPr>
              <a:t>10/16/2022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grpSp>
        <p:nvGrpSpPr>
          <p:cNvPr id="25607" name="Group 7"/>
          <p:cNvGrpSpPr>
            <a:grpSpLocks/>
          </p:cNvGrpSpPr>
          <p:nvPr/>
        </p:nvGrpSpPr>
        <p:grpSpPr bwMode="auto">
          <a:xfrm>
            <a:off x="2057400" y="4678364"/>
            <a:ext cx="8129588" cy="2179637"/>
            <a:chOff x="4" y="0"/>
            <a:chExt cx="8129009" cy="2179248"/>
          </a:xfrm>
        </p:grpSpPr>
        <p:sp>
          <p:nvSpPr>
            <p:cNvPr id="9" name="Chevron 8"/>
            <p:cNvSpPr/>
            <p:nvPr/>
          </p:nvSpPr>
          <p:spPr>
            <a:xfrm>
              <a:off x="4" y="0"/>
              <a:ext cx="8129009" cy="2179248"/>
            </a:xfrm>
            <a:prstGeom prst="chevron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Chevron 4"/>
            <p:cNvSpPr/>
            <p:nvPr/>
          </p:nvSpPr>
          <p:spPr>
            <a:xfrm>
              <a:off x="1088951" y="0"/>
              <a:ext cx="5951114" cy="217924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9210" tIns="14605" rIns="0" bIns="14605" spcCol="1270" anchor="ctr"/>
            <a:lstStyle/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2300" dirty="0"/>
                <a:t>6 locally developed </a:t>
              </a:r>
            </a:p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2300" dirty="0"/>
                <a:t> - magnetometers</a:t>
              </a:r>
            </a:p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2300" dirty="0"/>
                <a:t>- Automatic weather stations</a:t>
              </a:r>
            </a:p>
            <a:p>
              <a:pPr algn="ctr" defTabSz="102235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GB" sz="2300" dirty="0"/>
                <a:t>- Air Quality monitors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43899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5" descr="Title 1"/>
          <p:cNvSpPr>
            <a:spLocks noGrp="1"/>
          </p:cNvSpPr>
          <p:nvPr>
            <p:ph type="title"/>
          </p:nvPr>
        </p:nvSpPr>
        <p:spPr>
          <a:xfrm>
            <a:off x="1789114" y="215901"/>
            <a:ext cx="6778625" cy="473075"/>
          </a:xfrm>
        </p:spPr>
        <p:txBody>
          <a:bodyPr>
            <a:normAutofit fontScale="90000"/>
          </a:bodyPr>
          <a:lstStyle/>
          <a:p>
            <a:pPr defTabSz="222250"/>
            <a:r>
              <a:rPr lang="en-US" altLang="en-US" sz="2800" b="1"/>
              <a:t>TRODAN Instrumentation and Sensors</a:t>
            </a:r>
          </a:p>
        </p:txBody>
      </p:sp>
      <p:pic>
        <p:nvPicPr>
          <p:cNvPr id="20496" name="Picture 16" descr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5426" y="927100"/>
            <a:ext cx="4538663" cy="5259388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ctr" rotWithShape="0">
              <a:srgbClr val="333333">
                <a:alpha val="64998"/>
              </a:srgbClr>
            </a:outerShdw>
          </a:effectLst>
        </p:spPr>
      </p:pic>
      <p:sp>
        <p:nvSpPr>
          <p:cNvPr id="26628" name="Text Box 22"/>
          <p:cNvSpPr txBox="1">
            <a:spLocks noChangeArrowheads="1"/>
          </p:cNvSpPr>
          <p:nvPr/>
        </p:nvSpPr>
        <p:spPr bwMode="auto">
          <a:xfrm>
            <a:off x="8978900" y="5645151"/>
            <a:ext cx="2032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4290" rIns="3429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02DDBBC2-C8B6-4821-8F70-F1366FE47F39}" type="slidenum">
              <a:rPr lang="en-US" sz="900">
                <a:solidFill>
                  <a:srgbClr val="888888"/>
                </a:solidFill>
              </a:rPr>
              <a:pPr algn="r" eaLnBrk="1"/>
              <a:t>5</a:t>
            </a:fld>
            <a:endParaRPr lang="en-US" sz="900">
              <a:solidFill>
                <a:srgbClr val="888888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78563" y="5437188"/>
            <a:ext cx="4017962" cy="1200150"/>
          </a:xfrm>
          <a:prstGeom prst="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>
              <a:defRPr/>
            </a:pPr>
            <a:r>
              <a:rPr lang="en-US" sz="2400" dirty="0"/>
              <a:t>6 units locally developed Upgraded to include sensors for </a:t>
            </a:r>
            <a:r>
              <a:rPr lang="en-US" sz="2400" dirty="0" err="1"/>
              <a:t>COx</a:t>
            </a:r>
            <a:r>
              <a:rPr lang="en-US" sz="2400" dirty="0"/>
              <a:t>, NOx, </a:t>
            </a:r>
            <a:r>
              <a:rPr lang="en-US" sz="2400" dirty="0" err="1"/>
              <a:t>O</a:t>
            </a:r>
            <a:r>
              <a:rPr lang="en-US" sz="2400" baseline="-25000" dirty="0" err="1"/>
              <a:t>3</a:t>
            </a:r>
            <a:endParaRPr lang="en-US" sz="2400" baseline="-25000" dirty="0"/>
          </a:p>
        </p:txBody>
      </p:sp>
      <p:pic>
        <p:nvPicPr>
          <p:cNvPr id="26630" name="Picture 2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88" y="823914"/>
            <a:ext cx="4659312" cy="451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Date Placeholder 2"/>
          <p:cNvSpPr>
            <a:spLocks noGrp="1" noChangeArrowheads="1"/>
          </p:cNvSpPr>
          <p:nvPr>
            <p:ph type="dt" sz="quarter" idx="4294967295"/>
          </p:nvPr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45720" tIns="45720" rIns="45720" bIns="45720" rtlCol="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ECE8C9A8-B546-491B-AA92-5541896C6A80}" type="datetime1">
              <a:rPr lang="en-US" altLang="en-US">
                <a:solidFill>
                  <a:srgbClr val="888888"/>
                </a:solidFill>
              </a:rPr>
              <a:pPr algn="r" eaLnBrk="1"/>
              <a:t>10/16/2022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26632" name="Footer Placeholder 3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4648200" y="63563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defTabSz="45720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en-US" sz="1200">
                <a:solidFill>
                  <a:srgbClr val="898989"/>
                </a:solidFill>
              </a:rPr>
              <a:t>www.carnasrda.com</a:t>
            </a:r>
          </a:p>
        </p:txBody>
      </p:sp>
    </p:spTree>
    <p:extLst>
      <p:ext uri="{BB962C8B-B14F-4D97-AF65-F5344CB8AC3E}">
        <p14:creationId xmlns:p14="http://schemas.microsoft.com/office/powerpoint/2010/main" val="17243819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 descr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600201"/>
            <a:ext cx="4038600" cy="4976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5" name="Rectangle 2" descr="Title 1"/>
          <p:cNvSpPr>
            <a:spLocks/>
          </p:cNvSpPr>
          <p:nvPr>
            <p:ph type="title"/>
          </p:nvPr>
        </p:nvSpPr>
        <p:spPr>
          <a:xfrm>
            <a:off x="2438400" y="277813"/>
            <a:ext cx="7239000" cy="823912"/>
          </a:xfrm>
        </p:spPr>
        <p:txBody>
          <a:bodyPr/>
          <a:lstStyle/>
          <a:p>
            <a:pPr eaLnBrk="1"/>
            <a:r>
              <a:rPr lang="en-US" altLang="en-US" sz="3900"/>
              <a:t>Experimental set up – our Vision</a:t>
            </a:r>
          </a:p>
        </p:txBody>
      </p:sp>
      <p:sp>
        <p:nvSpPr>
          <p:cNvPr id="28676" name="Rectangle 3" descr="Content Placeholder 2"/>
          <p:cNvSpPr>
            <a:spLocks/>
          </p:cNvSpPr>
          <p:nvPr>
            <p:ph type="body" sz="half" idx="1"/>
          </p:nvPr>
        </p:nvSpPr>
        <p:spPr>
          <a:xfrm>
            <a:off x="1524000" y="2603500"/>
            <a:ext cx="5943600" cy="397510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altLang="en-US" sz="2400"/>
              <a:t>Atmospheric sensors (AWS, Thunderstorm &amp; Lightening monitors, Air Quality Monitoring Equipment etc)</a:t>
            </a:r>
          </a:p>
          <a:p>
            <a:pPr>
              <a:spcBef>
                <a:spcPts val="300"/>
              </a:spcBef>
            </a:pPr>
            <a:r>
              <a:rPr lang="en-US" altLang="en-US" sz="2400"/>
              <a:t>GNSS stations</a:t>
            </a:r>
          </a:p>
          <a:p>
            <a:pPr>
              <a:spcBef>
                <a:spcPts val="300"/>
              </a:spcBef>
            </a:pPr>
            <a:r>
              <a:rPr lang="en-US" altLang="en-US" sz="2400"/>
              <a:t>Magnetometers</a:t>
            </a:r>
          </a:p>
          <a:p>
            <a:pPr>
              <a:spcBef>
                <a:spcPts val="300"/>
              </a:spcBef>
            </a:pPr>
            <a:r>
              <a:rPr lang="en-US" altLang="en-US" sz="2400"/>
              <a:t>etc</a:t>
            </a:r>
          </a:p>
          <a:p>
            <a:pPr>
              <a:spcBef>
                <a:spcPts val="300"/>
              </a:spcBef>
            </a:pPr>
            <a:r>
              <a:rPr lang="en-US" altLang="en-US" sz="2400"/>
              <a:t>collocated at 37 observation points</a:t>
            </a:r>
          </a:p>
          <a:p>
            <a:pPr>
              <a:spcBef>
                <a:spcPts val="300"/>
              </a:spcBef>
            </a:pPr>
            <a:r>
              <a:rPr lang="en-US" altLang="en-US" sz="2400"/>
              <a:t>Each state &amp; FCT</a:t>
            </a:r>
          </a:p>
        </p:txBody>
      </p:sp>
      <p:sp>
        <p:nvSpPr>
          <p:cNvPr id="28677" name="Text Box 4" descr="Slide Number Placeholder 4"/>
          <p:cNvSpPr txBox="1">
            <a:spLocks/>
          </p:cNvSpPr>
          <p:nvPr/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45720" rIns="4572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D78ED046-C7DD-423B-8B7C-DC9D9DC7EEC0}" type="slidenum">
              <a:rPr lang="en-US" altLang="en-US" sz="1200">
                <a:solidFill>
                  <a:srgbClr val="888888"/>
                </a:solidFill>
              </a:rPr>
              <a:pPr algn="r" eaLnBrk="1"/>
              <a:t>6</a:t>
            </a:fld>
            <a:endParaRPr lang="en-US" altLang="en-US" sz="1200">
              <a:solidFill>
                <a:srgbClr val="888888"/>
              </a:solidFill>
            </a:endParaRPr>
          </a:p>
        </p:txBody>
      </p:sp>
      <p:sp>
        <p:nvSpPr>
          <p:cNvPr id="26629" name="Rectangle 5" descr="Rectangle 5"/>
          <p:cNvSpPr>
            <a:spLocks/>
          </p:cNvSpPr>
          <p:nvPr/>
        </p:nvSpPr>
        <p:spPr bwMode="auto">
          <a:xfrm>
            <a:off x="1600200" y="1498601"/>
            <a:ext cx="5638800" cy="954107"/>
          </a:xfrm>
          <a:prstGeom prst="rect">
            <a:avLst/>
          </a:prstGeom>
          <a:gradFill rotWithShape="0">
            <a:gsLst>
              <a:gs pos="0">
                <a:srgbClr val="C7AEED"/>
              </a:gs>
              <a:gs pos="100000">
                <a:srgbClr val="7F5BAB"/>
              </a:gs>
            </a:gsLst>
            <a:lin ang="5400000"/>
          </a:gradFill>
          <a:ln w="9525" cap="flat" cmpd="sng">
            <a:solidFill>
              <a:srgbClr val="7D60A0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dist="23000" dir="5400000" algn="ctr" rotWithShape="0">
              <a:srgbClr val="000000">
                <a:alpha val="34999"/>
              </a:srgbClr>
            </a:outerShdw>
          </a:effectLst>
        </p:spPr>
        <p:txBody>
          <a:bodyPr lIns="45720" rIns="45720">
            <a:spAutoFit/>
          </a:bodyPr>
          <a:lstStyle/>
          <a:p>
            <a:pPr>
              <a:spcBef>
                <a:spcPts val="300"/>
              </a:spcBef>
              <a:defRPr/>
            </a:pPr>
            <a:r>
              <a:rPr lang="x-none" altLang="x-none" sz="2800">
                <a:solidFill>
                  <a:srgbClr val="FFFFFF"/>
                </a:solidFill>
              </a:rPr>
              <a:t>a permanent array of Space &amp; atmospheric probing instruments :</a:t>
            </a:r>
          </a:p>
        </p:txBody>
      </p:sp>
      <p:sp>
        <p:nvSpPr>
          <p:cNvPr id="28679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fld id="{1380AB07-C4DF-42CA-A171-DBBC0A3FB1F6}" type="slidenum">
              <a:rPr lang="en-US" altLang="en-US">
                <a:solidFill>
                  <a:srgbClr val="888888"/>
                </a:solidFill>
              </a:rPr>
              <a:pPr/>
              <a:t>6</a:t>
            </a:fld>
            <a:endParaRPr lang="en-US" altLang="en-US">
              <a:solidFill>
                <a:srgbClr val="888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264614"/>
      </p:ext>
    </p:extLst>
  </p:cSld>
  <p:clrMapOvr>
    <a:masterClrMapping/>
  </p:clrMapOvr>
  <p:transition spd="slow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 descr="Footer Placeholder 2"/>
          <p:cNvSpPr txBox="1">
            <a:spLocks/>
          </p:cNvSpPr>
          <p:nvPr/>
        </p:nvSpPr>
        <p:spPr bwMode="auto">
          <a:xfrm>
            <a:off x="4648200" y="6399621"/>
            <a:ext cx="28956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/>
            <a:r>
              <a:rPr lang="en-US" altLang="en-US" sz="1200">
                <a:solidFill>
                  <a:srgbClr val="888888"/>
                </a:solidFill>
              </a:rPr>
              <a:t>www.carnasrda.com</a:t>
            </a:r>
          </a:p>
        </p:txBody>
      </p:sp>
      <p:sp>
        <p:nvSpPr>
          <p:cNvPr id="29699" name="Rectangle 2" descr="Title 6"/>
          <p:cNvSpPr>
            <a:spLocks/>
          </p:cNvSpPr>
          <p:nvPr>
            <p:ph type="title"/>
          </p:nvPr>
        </p:nvSpPr>
        <p:spPr>
          <a:xfrm>
            <a:off x="1763714" y="0"/>
            <a:ext cx="8904287" cy="1498600"/>
          </a:xfrm>
        </p:spPr>
        <p:txBody>
          <a:bodyPr/>
          <a:lstStyle/>
          <a:p>
            <a:pPr algn="l" eaLnBrk="1"/>
            <a:r>
              <a:rPr lang="en-US" altLang="en-US" sz="3600"/>
              <a:t>CAR Space Research Laboratories: Functions</a:t>
            </a:r>
          </a:p>
        </p:txBody>
      </p:sp>
      <p:sp>
        <p:nvSpPr>
          <p:cNvPr id="29700" name="Text Box 3" descr="Slide Number Placeholder 3"/>
          <p:cNvSpPr txBox="1">
            <a:spLocks/>
          </p:cNvSpPr>
          <p:nvPr/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45720" rIns="4572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60D4CD77-233C-47F0-B807-C0103239FF7C}" type="slidenum">
              <a:rPr lang="en-US" altLang="en-US" sz="1200">
                <a:solidFill>
                  <a:srgbClr val="1F497D"/>
                </a:solidFill>
              </a:rPr>
              <a:pPr algn="r" eaLnBrk="1"/>
              <a:t>7</a:t>
            </a:fld>
            <a:endParaRPr lang="en-US" altLang="en-US" sz="1200">
              <a:solidFill>
                <a:srgbClr val="1F497D"/>
              </a:solidFill>
            </a:endParaRPr>
          </a:p>
        </p:txBody>
      </p:sp>
      <p:sp>
        <p:nvSpPr>
          <p:cNvPr id="29701" name="Text Box 4" descr="Date Placeholder 1"/>
          <p:cNvSpPr txBox="1">
            <a:spLocks/>
          </p:cNvSpPr>
          <p:nvPr/>
        </p:nvSpPr>
        <p:spPr bwMode="auto">
          <a:xfrm>
            <a:off x="8001000" y="6292464"/>
            <a:ext cx="26670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eaLnBrk="1"/>
            <a:r>
              <a:rPr lang="en-US" altLang="en-US" sz="1200">
                <a:solidFill>
                  <a:srgbClr val="888888"/>
                </a:solidFill>
              </a:rPr>
              <a:t>14/09/2017</a:t>
            </a:r>
          </a:p>
        </p:txBody>
      </p:sp>
      <p:sp>
        <p:nvSpPr>
          <p:cNvPr id="29702" name="Rectangle 5" descr="Content Placeholder 4"/>
          <p:cNvSpPr>
            <a:spLocks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altLang="en-US"/>
              <a:t>Shall </a:t>
            </a:r>
            <a:r>
              <a:rPr lang="en-US" altLang="en-US">
                <a:solidFill>
                  <a:srgbClr val="FF0000"/>
                </a:solidFill>
              </a:rPr>
              <a:t>host assorted world-class scientific equipment </a:t>
            </a:r>
            <a:r>
              <a:rPr lang="en-US" altLang="en-US"/>
              <a:t>for monitoring space and earth environments</a:t>
            </a:r>
          </a:p>
          <a:p>
            <a:pPr>
              <a:spcBef>
                <a:spcPts val="600"/>
              </a:spcBef>
            </a:pPr>
            <a:r>
              <a:rPr lang="en-US" altLang="en-US">
                <a:solidFill>
                  <a:srgbClr val="FF0000"/>
                </a:solidFill>
              </a:rPr>
              <a:t>data from the equipment</a:t>
            </a:r>
            <a:r>
              <a:rPr lang="en-US" altLang="en-US"/>
              <a:t> shall be collected, stored and made </a:t>
            </a:r>
            <a:r>
              <a:rPr lang="en-US" altLang="en-US">
                <a:solidFill>
                  <a:srgbClr val="FF0000"/>
                </a:solidFill>
              </a:rPr>
              <a:t>available for research purpose</a:t>
            </a:r>
          </a:p>
          <a:p>
            <a:pPr>
              <a:spcBef>
                <a:spcPts val="600"/>
              </a:spcBef>
            </a:pPr>
            <a:r>
              <a:rPr lang="en-US" altLang="en-US"/>
              <a:t>shall serve as </a:t>
            </a:r>
            <a:r>
              <a:rPr lang="en-US" altLang="en-US">
                <a:solidFill>
                  <a:srgbClr val="FF0000"/>
                </a:solidFill>
              </a:rPr>
              <a:t>training hub </a:t>
            </a:r>
            <a:r>
              <a:rPr lang="en-US" altLang="en-US"/>
              <a:t>for space science, technology &amp; applications</a:t>
            </a:r>
          </a:p>
          <a:p>
            <a:pPr>
              <a:spcBef>
                <a:spcPts val="600"/>
              </a:spcBef>
            </a:pPr>
            <a:r>
              <a:rPr lang="en-US" altLang="en-US">
                <a:solidFill>
                  <a:srgbClr val="FF0000"/>
                </a:solidFill>
              </a:rPr>
              <a:t>Research laboratory</a:t>
            </a:r>
            <a:r>
              <a:rPr lang="en-US" altLang="en-US"/>
              <a:t> for investigations relevant to our mandate</a:t>
            </a:r>
            <a:endParaRPr lang="en-US" altLang="en-US">
              <a:solidFill>
                <a:srgbClr val="FF0000"/>
              </a:solidFill>
            </a:endParaRPr>
          </a:p>
        </p:txBody>
      </p:sp>
      <p:sp>
        <p:nvSpPr>
          <p:cNvPr id="29703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fld id="{7073F249-E8F3-4A9D-B7AE-42B491A4EDE8}" type="slidenum">
              <a:rPr lang="en-US" altLang="en-US">
                <a:solidFill>
                  <a:srgbClr val="888888"/>
                </a:solidFill>
              </a:rPr>
              <a:pPr/>
              <a:t>7</a:t>
            </a:fld>
            <a:endParaRPr lang="en-US" altLang="en-US">
              <a:solidFill>
                <a:srgbClr val="8888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593392"/>
      </p:ext>
    </p:extLst>
  </p:cSld>
  <p:clrMapOvr>
    <a:masterClrMapping/>
  </p:clrMapOvr>
  <p:transition spd="slow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050" y="609600"/>
            <a:ext cx="6838950" cy="593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2897189" y="114300"/>
            <a:ext cx="6677025" cy="6858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40481">
              <a:defRPr/>
            </a:pPr>
            <a:r>
              <a:rPr lang="en-US" sz="2400" dirty="0"/>
              <a:t>CAR Space Research Laboratories</a:t>
            </a:r>
            <a:endParaRPr lang="en-US" sz="2400" b="1" dirty="0">
              <a:latin typeface="Aharoni" pitchFamily="2" charset="-79"/>
              <a:ea typeface="Cambria Math" pitchFamily="18" charset="0"/>
              <a:cs typeface="Aharoni" pitchFamily="2" charset="-79"/>
            </a:endParaRPr>
          </a:p>
        </p:txBody>
      </p:sp>
      <p:sp>
        <p:nvSpPr>
          <p:cNvPr id="4101" name="AutoShape 5" descr="Image result for center for atmospheric research, nasrda, logo"/>
          <p:cNvSpPr>
            <a:spLocks noChangeAspect="1" noChangeArrowheads="1"/>
          </p:cNvSpPr>
          <p:nvPr/>
        </p:nvSpPr>
        <p:spPr bwMode="auto">
          <a:xfrm>
            <a:off x="2782888" y="749300"/>
            <a:ext cx="228600" cy="22860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eaLnBrk="1">
              <a:defRPr/>
            </a:pPr>
            <a:endParaRPr lang="en-US" sz="1350"/>
          </a:p>
        </p:txBody>
      </p:sp>
      <p:sp>
        <p:nvSpPr>
          <p:cNvPr id="4103" name="AutoShape 7" descr="Image result for center for atmospheric research, nasrda, logo"/>
          <p:cNvSpPr>
            <a:spLocks noChangeAspect="1" noChangeArrowheads="1"/>
          </p:cNvSpPr>
          <p:nvPr/>
        </p:nvSpPr>
        <p:spPr bwMode="auto">
          <a:xfrm>
            <a:off x="2782888" y="749300"/>
            <a:ext cx="228600" cy="22860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eaLnBrk="1">
              <a:defRPr/>
            </a:pPr>
            <a:endParaRPr lang="en-US" sz="1350"/>
          </a:p>
        </p:txBody>
      </p:sp>
      <p:sp>
        <p:nvSpPr>
          <p:cNvPr id="4105" name="AutoShape 9" descr="Image result for center for atmospheric research, nasrda, logo"/>
          <p:cNvSpPr>
            <a:spLocks noChangeAspect="1" noChangeArrowheads="1"/>
          </p:cNvSpPr>
          <p:nvPr/>
        </p:nvSpPr>
        <p:spPr bwMode="auto">
          <a:xfrm>
            <a:off x="2782888" y="749300"/>
            <a:ext cx="228600" cy="228600"/>
          </a:xfrm>
          <a:prstGeom prst="rect">
            <a:avLst/>
          </a:prstGeom>
          <a:noFill/>
        </p:spPr>
        <p:txBody>
          <a:bodyPr lIns="68580" tIns="34290" rIns="68580" bIns="34290"/>
          <a:lstStyle/>
          <a:p>
            <a:pPr eaLnBrk="1">
              <a:defRPr/>
            </a:pPr>
            <a:endParaRPr lang="en-US" sz="1350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7065963" y="1768475"/>
            <a:ext cx="2857500" cy="50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>
              <a:defRPr/>
            </a:pPr>
            <a:r>
              <a:rPr lang="en-US" sz="1350" dirty="0">
                <a:latin typeface="Aharoni" pitchFamily="2" charset="-79"/>
                <a:cs typeface="Aharoni" pitchFamily="2" charset="-79"/>
              </a:rPr>
              <a:t>Space Weather and Atmospheric Physics Laboratory, Kano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526213" y="3127375"/>
            <a:ext cx="2457450" cy="50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>
              <a:defRPr/>
            </a:pPr>
            <a:r>
              <a:rPr lang="en-US" sz="1350" dirty="0">
                <a:latin typeface="Aharoni" pitchFamily="2" charset="-79"/>
                <a:cs typeface="Aharoni" pitchFamily="2" charset="-79"/>
              </a:rPr>
              <a:t>Space Environment Research Laboratory, Abuja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2886075" y="3211513"/>
            <a:ext cx="2286000" cy="50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>
              <a:defRPr/>
            </a:pPr>
            <a:r>
              <a:rPr lang="en-US" sz="1350" dirty="0">
                <a:latin typeface="Aharoni" pitchFamily="2" charset="-79"/>
                <a:cs typeface="Aharoni" pitchFamily="2" charset="-79"/>
              </a:rPr>
              <a:t>National Air Quality Research Laboratory, Ilorin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397625" y="3902075"/>
            <a:ext cx="3600450" cy="3000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>
              <a:defRPr/>
            </a:pPr>
            <a:r>
              <a:rPr lang="en-US" sz="135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Center for Atmospheric Research, </a:t>
            </a:r>
            <a:r>
              <a:rPr lang="en-US" sz="1350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Anyigba</a:t>
            </a:r>
            <a:endParaRPr lang="en-US" sz="135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426075" y="4718050"/>
            <a:ext cx="4572000" cy="3000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>
              <a:defRPr/>
            </a:pPr>
            <a:r>
              <a:rPr lang="en-US" sz="1350" dirty="0">
                <a:latin typeface="Aharoni" pitchFamily="2" charset="-79"/>
                <a:cs typeface="Aharoni" pitchFamily="2" charset="-79"/>
              </a:rPr>
              <a:t>Space Earth Environmental Research Laboratory, Benin</a:t>
            </a: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2133600" y="3963988"/>
            <a:ext cx="2598738" cy="50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>
              <a:defRPr/>
            </a:pPr>
            <a:r>
              <a:rPr lang="en-US" sz="1350" dirty="0">
                <a:latin typeface="Aharoni" pitchFamily="2" charset="-79"/>
                <a:cs typeface="Aharoni" pitchFamily="2" charset="-79"/>
              </a:rPr>
              <a:t>Atmospheric &amp; Space Weather Research Laboratory, </a:t>
            </a:r>
            <a:r>
              <a:rPr lang="en-US" sz="1350" dirty="0" err="1">
                <a:latin typeface="Aharoni" pitchFamily="2" charset="-79"/>
                <a:cs typeface="Aharoni" pitchFamily="2" charset="-79"/>
              </a:rPr>
              <a:t>Osogbo</a:t>
            </a:r>
            <a:endParaRPr lang="en-US" sz="135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0733" name="Slide Number Placeholder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077200" y="6356351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None/>
            </a:pPr>
            <a:fld id="{A9F0A5FC-B116-4E91-A2C8-6EF302778E2B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SzTx/>
                <a:buNone/>
              </a:pPr>
              <a:t>8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30734" name="Footer Placeholder 1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3048000" y="6362701"/>
            <a:ext cx="6781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None/>
            </a:pPr>
            <a:r>
              <a:rPr lang="en-GB" altLang="en-US" sz="2000">
                <a:solidFill>
                  <a:srgbClr val="898989"/>
                </a:solidFill>
              </a:rPr>
              <a:t>www.carnasrda.com</a:t>
            </a:r>
            <a:endParaRPr lang="en-US" altLang="en-US" sz="20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47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" descr="Footer Placeholder 1"/>
          <p:cNvSpPr txBox="1">
            <a:spLocks noChangeArrowheads="1"/>
          </p:cNvSpPr>
          <p:nvPr/>
        </p:nvSpPr>
        <p:spPr bwMode="auto">
          <a:xfrm>
            <a:off x="4648200" y="6399621"/>
            <a:ext cx="28956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rIns="45720" anchor="ctr">
            <a:spAutoFit/>
          </a:bodyPr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ctr" eaLnBrk="1"/>
            <a:r>
              <a:rPr lang="en-US" altLang="en-US" sz="1200">
                <a:solidFill>
                  <a:srgbClr val="888888"/>
                </a:solidFill>
              </a:rPr>
              <a:t>www.carnasrda.com</a:t>
            </a:r>
          </a:p>
        </p:txBody>
      </p:sp>
      <p:sp>
        <p:nvSpPr>
          <p:cNvPr id="31747" name="Rectangle 2" descr="Content Placeholder 2"/>
          <p:cNvSpPr>
            <a:spLocks noGrp="1"/>
          </p:cNvSpPr>
          <p:nvPr>
            <p:ph type="body" sz="quarter" idx="1"/>
          </p:nvPr>
        </p:nvSpPr>
        <p:spPr>
          <a:xfrm>
            <a:off x="1524000" y="1520826"/>
            <a:ext cx="4356100" cy="1870075"/>
          </a:xfrm>
        </p:spPr>
        <p:txBody>
          <a:bodyPr/>
          <a:lstStyle/>
          <a:p>
            <a:pPr>
              <a:spcBef>
                <a:spcPts val="500"/>
              </a:spcBef>
            </a:pPr>
            <a:r>
              <a:rPr lang="en-US" altLang="en-US" sz="2400"/>
              <a:t>June 2015.</a:t>
            </a:r>
          </a:p>
          <a:p>
            <a:pPr>
              <a:spcBef>
                <a:spcPts val="500"/>
              </a:spcBef>
            </a:pPr>
            <a:r>
              <a:rPr lang="en-US" altLang="en-US" sz="2400"/>
              <a:t>Optical Imager, FPI, Magnetometers (2), GNSS Space Weather Monitor </a:t>
            </a:r>
          </a:p>
        </p:txBody>
      </p:sp>
      <p:sp>
        <p:nvSpPr>
          <p:cNvPr id="31748" name="Rectangle 3" descr="Title 1"/>
          <p:cNvSpPr>
            <a:spLocks noGrp="1"/>
          </p:cNvSpPr>
          <p:nvPr>
            <p:ph type="title"/>
          </p:nvPr>
        </p:nvSpPr>
        <p:spPr>
          <a:xfrm>
            <a:off x="1676400" y="138113"/>
            <a:ext cx="6629400" cy="1238250"/>
          </a:xfrm>
        </p:spPr>
        <p:txBody>
          <a:bodyPr/>
          <a:lstStyle/>
          <a:p>
            <a:pPr algn="r" eaLnBrk="1"/>
            <a:r>
              <a:rPr lang="en-US" altLang="en-US" sz="3200"/>
              <a:t>Space Environment Research Lab, Abuja</a:t>
            </a:r>
          </a:p>
        </p:txBody>
      </p:sp>
      <p:sp>
        <p:nvSpPr>
          <p:cNvPr id="31749" name="Text Box 4" descr="Slide Number Placeholder 2"/>
          <p:cNvSpPr txBox="1">
            <a:spLocks noChangeArrowheads="1"/>
          </p:cNvSpPr>
          <p:nvPr/>
        </p:nvSpPr>
        <p:spPr bwMode="auto">
          <a:xfrm>
            <a:off x="9945688" y="6403975"/>
            <a:ext cx="265112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45720" rIns="45720" anchor="ctr"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 algn="r" eaLnBrk="1"/>
            <a:fld id="{1A7B7C76-B956-4036-9A5E-3ED4DB312102}" type="slidenum">
              <a:rPr lang="en-US" altLang="en-US" sz="1200">
                <a:solidFill>
                  <a:srgbClr val="888888"/>
                </a:solidFill>
              </a:rPr>
              <a:pPr algn="r" eaLnBrk="1"/>
              <a:t>9</a:t>
            </a:fld>
            <a:endParaRPr lang="en-US" altLang="en-US" sz="1200">
              <a:solidFill>
                <a:srgbClr val="888888"/>
              </a:solidFill>
            </a:endParaRPr>
          </a:p>
        </p:txBody>
      </p:sp>
      <p:pic>
        <p:nvPicPr>
          <p:cNvPr id="31750" name="Picture 5" descr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390900"/>
            <a:ext cx="49022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6" descr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101" y="1762125"/>
            <a:ext cx="2665413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7" descr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1"/>
            <a:ext cx="2362200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3" name="Picture 8" descr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9330">
            <a:off x="6562725" y="4583114"/>
            <a:ext cx="3962400" cy="176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fld id="{D604F677-F793-4898-99D8-832D125B2AE6}" type="slidenum">
              <a:rPr lang="en-US" altLang="en-US">
                <a:solidFill>
                  <a:srgbClr val="888888"/>
                </a:solidFill>
              </a:rPr>
              <a:pPr/>
              <a:t>9</a:t>
            </a:fld>
            <a:endParaRPr lang="en-US" altLang="en-US">
              <a:solidFill>
                <a:srgbClr val="888888"/>
              </a:solidFill>
            </a:endParaRPr>
          </a:p>
        </p:txBody>
      </p:sp>
      <p:sp>
        <p:nvSpPr>
          <p:cNvPr id="31755" name="Footer Placeholder 2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3048000" y="6362701"/>
            <a:ext cx="6781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1pPr>
            <a:lvl2pPr marL="782638" indent="-325438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2pPr>
            <a:lvl3pPr marL="1219200" indent="-304800">
              <a:spcBef>
                <a:spcPts val="700"/>
              </a:spcBef>
              <a:buSzPct val="100000"/>
              <a:buFont typeface="Arial" panose="020B0604020202020204" pitchFamily="34" charset="0"/>
              <a:buChar char="•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3pPr>
            <a:lvl4pPr marL="17367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–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4pPr>
            <a:lvl5pPr marL="2193925" indent="-365125">
              <a:spcBef>
                <a:spcPts val="700"/>
              </a:spcBef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5pPr>
            <a:lvl6pPr marL="26511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6pPr>
            <a:lvl7pPr marL="31083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7pPr>
            <a:lvl8pPr marL="35655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8pPr>
            <a:lvl9pPr marL="4022725" indent="-365125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anose="020B0604020202020204" pitchFamily="34" charset="0"/>
              <a:buChar char="»"/>
              <a:defRPr sz="32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None/>
            </a:pPr>
            <a:r>
              <a:rPr lang="en-GB" altLang="en-US" sz="2000">
                <a:solidFill>
                  <a:srgbClr val="898989"/>
                </a:solidFill>
              </a:rPr>
              <a:t>www.carnasrda.com</a:t>
            </a:r>
            <a:endParaRPr lang="en-US" altLang="en-US" sz="20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79206"/>
      </p:ext>
    </p:extLst>
  </p:cSld>
  <p:clrMapOvr>
    <a:masterClrMapping/>
  </p:clrMapOvr>
  <p:transition spd="slow">
    <p:dissolv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934</Words>
  <Application>Microsoft Office PowerPoint</Application>
  <PresentationFormat>Widescreen</PresentationFormat>
  <Paragraphs>235</Paragraphs>
  <Slides>25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Aharoni</vt:lpstr>
      <vt:lpstr>AR BLANCA</vt:lpstr>
      <vt:lpstr>Arial</vt:lpstr>
      <vt:lpstr>Arial Narrow</vt:lpstr>
      <vt:lpstr>Calibri</vt:lpstr>
      <vt:lpstr>Calibri Light</vt:lpstr>
      <vt:lpstr>Cambria Math</vt:lpstr>
      <vt:lpstr>Wingdings</vt:lpstr>
      <vt:lpstr>Office Theme</vt:lpstr>
      <vt:lpstr>MSPhotoEd.3</vt:lpstr>
      <vt:lpstr>www.purpleair.com  </vt:lpstr>
      <vt:lpstr>www.purpleair.com  </vt:lpstr>
      <vt:lpstr>https://openmap.clarity.io/ </vt:lpstr>
      <vt:lpstr>Atmospheric Research Software &amp; Instrumentation Development - ARSID  </vt:lpstr>
      <vt:lpstr>TRODAN Instrumentation and Sensors</vt:lpstr>
      <vt:lpstr>Experimental set up – our Vision</vt:lpstr>
      <vt:lpstr>CAR Space Research Laboratories: Functions</vt:lpstr>
      <vt:lpstr>CAR Space Research Laboratories</vt:lpstr>
      <vt:lpstr>Space Environment Research Lab, Abuja</vt:lpstr>
      <vt:lpstr>PowerPoint Presentation</vt:lpstr>
      <vt:lpstr>Equipment: Fabry-Perot Interferometer (FPI)</vt:lpstr>
      <vt:lpstr>Equipment: Magnetometers</vt:lpstr>
      <vt:lpstr>Equipment: GPS</vt:lpstr>
      <vt:lpstr>Space-Earth Environment Research Lab. SEERL</vt:lpstr>
      <vt:lpstr>Space-Earth Environment Research Lab. SEERL</vt:lpstr>
      <vt:lpstr>PowerPoint Presentation</vt:lpstr>
      <vt:lpstr>CAR space weather monitoring facilities </vt:lpstr>
      <vt:lpstr>Inter-University Corporation for Atmospheric Research  IUCAR</vt:lpstr>
      <vt:lpstr>PowerPoint Presentation</vt:lpstr>
      <vt:lpstr>Programs – potential beneficiary</vt:lpstr>
      <vt:lpstr>CAR Offers</vt:lpstr>
      <vt:lpstr>Covid 19 and Environment</vt:lpstr>
      <vt:lpstr>Annual report</vt:lpstr>
      <vt:lpstr>Conclusion</vt:lpstr>
      <vt:lpstr>Thanks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www.purpleair.com  </dc:title>
  <dc:creator>CARNASRDA</dc:creator>
  <cp:lastModifiedBy>CARNASRDA</cp:lastModifiedBy>
  <cp:revision>1</cp:revision>
  <dcterms:created xsi:type="dcterms:W3CDTF">2022-10-16T09:08:09Z</dcterms:created>
  <dcterms:modified xsi:type="dcterms:W3CDTF">2022-10-16T09:08:39Z</dcterms:modified>
</cp:coreProperties>
</file>